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358" r:id="rId2"/>
    <p:sldId id="329" r:id="rId3"/>
    <p:sldId id="258" r:id="rId4"/>
    <p:sldId id="331" r:id="rId5"/>
    <p:sldId id="368" r:id="rId6"/>
    <p:sldId id="261" r:id="rId7"/>
    <p:sldId id="262" r:id="rId8"/>
    <p:sldId id="332" r:id="rId9"/>
    <p:sldId id="333" r:id="rId10"/>
    <p:sldId id="334" r:id="rId11"/>
    <p:sldId id="278" r:id="rId12"/>
    <p:sldId id="263" r:id="rId13"/>
    <p:sldId id="369" r:id="rId14"/>
    <p:sldId id="338" r:id="rId15"/>
    <p:sldId id="294" r:id="rId16"/>
    <p:sldId id="370" r:id="rId17"/>
    <p:sldId id="335" r:id="rId18"/>
    <p:sldId id="365" r:id="rId19"/>
    <p:sldId id="336" r:id="rId20"/>
    <p:sldId id="337" r:id="rId21"/>
    <p:sldId id="371" r:id="rId22"/>
    <p:sldId id="295" r:id="rId23"/>
    <p:sldId id="256" r:id="rId24"/>
    <p:sldId id="296" r:id="rId25"/>
    <p:sldId id="361" r:id="rId26"/>
    <p:sldId id="298" r:id="rId27"/>
    <p:sldId id="299" r:id="rId28"/>
    <p:sldId id="362" r:id="rId29"/>
    <p:sldId id="364" r:id="rId30"/>
    <p:sldId id="372" r:id="rId31"/>
    <p:sldId id="339" r:id="rId32"/>
    <p:sldId id="341" r:id="rId33"/>
    <p:sldId id="343" r:id="rId34"/>
    <p:sldId id="344" r:id="rId35"/>
    <p:sldId id="351" r:id="rId36"/>
    <p:sldId id="350" r:id="rId37"/>
    <p:sldId id="301" r:id="rId38"/>
    <p:sldId id="352" r:id="rId39"/>
    <p:sldId id="353" r:id="rId40"/>
    <p:sldId id="356" r:id="rId41"/>
    <p:sldId id="354" r:id="rId42"/>
    <p:sldId id="363" r:id="rId43"/>
    <p:sldId id="357" r:id="rId44"/>
    <p:sldId id="359" r:id="rId45"/>
    <p:sldId id="366" r:id="rId46"/>
    <p:sldId id="280" r:id="rId47"/>
    <p:sldId id="346" r:id="rId48"/>
    <p:sldId id="259" r:id="rId49"/>
    <p:sldId id="277" r:id="rId50"/>
    <p:sldId id="282" r:id="rId51"/>
    <p:sldId id="283" r:id="rId52"/>
    <p:sldId id="284" r:id="rId53"/>
    <p:sldId id="285" r:id="rId54"/>
    <p:sldId id="347" r:id="rId55"/>
    <p:sldId id="281" r:id="rId56"/>
    <p:sldId id="349" r:id="rId57"/>
    <p:sldId id="279" r:id="rId58"/>
    <p:sldId id="348" r:id="rId59"/>
    <p:sldId id="266" r:id="rId60"/>
    <p:sldId id="36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5D3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5196" autoAdjust="0"/>
  </p:normalViewPr>
  <p:slideViewPr>
    <p:cSldViewPr>
      <p:cViewPr varScale="1">
        <p:scale>
          <a:sx n="78" d="100"/>
          <a:sy n="78" d="100"/>
        </p:scale>
        <p:origin x="144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C2A91B-A170-4501-B23A-48380D406B64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F74FF259-0979-43D5-953E-80F877F54E6B}">
      <dgm:prSet phldrT="[Text]" custT="1"/>
      <dgm:spPr/>
      <dgm:t>
        <a:bodyPr/>
        <a:lstStyle/>
        <a:p>
          <a:r>
            <a:rPr lang="en-US" sz="1400" b="1" dirty="0"/>
            <a:t>entry</a:t>
          </a:r>
          <a:r>
            <a:rPr lang="sr-Cyrl-RS" sz="1400" b="1" dirty="0"/>
            <a:t> </a:t>
          </a:r>
          <a:endParaRPr lang="en-US" sz="1400" b="1" dirty="0"/>
        </a:p>
      </dgm:t>
    </dgm:pt>
    <dgm:pt modelId="{FF3F66E6-E8E1-4933-8927-9305AE53B5A6}" type="parTrans" cxnId="{3612B9E6-4E0C-46F6-980B-FEF41F65BF9C}">
      <dgm:prSet/>
      <dgm:spPr/>
      <dgm:t>
        <a:bodyPr/>
        <a:lstStyle/>
        <a:p>
          <a:endParaRPr lang="en-US" sz="2400" b="1"/>
        </a:p>
      </dgm:t>
    </dgm:pt>
    <dgm:pt modelId="{CF4AE464-5013-44B9-A0F4-E4929399DA42}" type="sibTrans" cxnId="{3612B9E6-4E0C-46F6-980B-FEF41F65BF9C}">
      <dgm:prSet/>
      <dgm:spPr/>
      <dgm:t>
        <a:bodyPr/>
        <a:lstStyle/>
        <a:p>
          <a:endParaRPr lang="en-US" sz="2400" b="1"/>
        </a:p>
      </dgm:t>
    </dgm:pt>
    <dgm:pt modelId="{699DF8BB-81C9-4CF6-A81A-8102D86B9700}">
      <dgm:prSet phldrT="[Text]" custT="1"/>
      <dgm:spPr/>
      <dgm:t>
        <a:bodyPr/>
        <a:lstStyle/>
        <a:p>
          <a:r>
            <a:rPr lang="en-US" sz="1400" b="1" dirty="0"/>
            <a:t>adhesion</a:t>
          </a:r>
        </a:p>
      </dgm:t>
    </dgm:pt>
    <dgm:pt modelId="{9038DF52-B4FE-4FDB-8CCF-A69EA7CD5C6F}" type="parTrans" cxnId="{AE83CDC6-5236-497F-A569-27FECB61C593}">
      <dgm:prSet/>
      <dgm:spPr/>
      <dgm:t>
        <a:bodyPr/>
        <a:lstStyle/>
        <a:p>
          <a:endParaRPr lang="en-US" sz="2400" b="1"/>
        </a:p>
      </dgm:t>
    </dgm:pt>
    <dgm:pt modelId="{D6865D59-F911-406D-AB14-8C0FD7CE37B6}" type="sibTrans" cxnId="{AE83CDC6-5236-497F-A569-27FECB61C593}">
      <dgm:prSet/>
      <dgm:spPr/>
      <dgm:t>
        <a:bodyPr/>
        <a:lstStyle/>
        <a:p>
          <a:endParaRPr lang="en-US" sz="2400" b="1"/>
        </a:p>
      </dgm:t>
    </dgm:pt>
    <dgm:pt modelId="{947DDC0B-86E1-443E-AD84-003542A6E6EF}">
      <dgm:prSet custT="1"/>
      <dgm:spPr/>
      <dgm:t>
        <a:bodyPr/>
        <a:lstStyle/>
        <a:p>
          <a:r>
            <a:rPr lang="en-US" sz="1400" b="1" dirty="0"/>
            <a:t>invasion</a:t>
          </a:r>
        </a:p>
      </dgm:t>
    </dgm:pt>
    <dgm:pt modelId="{85DEE41B-9EB1-41AF-94DA-82C10ED8DFEC}" type="parTrans" cxnId="{7B33A39E-F158-4188-A3E4-8342AB838AD0}">
      <dgm:prSet/>
      <dgm:spPr/>
      <dgm:t>
        <a:bodyPr/>
        <a:lstStyle/>
        <a:p>
          <a:endParaRPr lang="en-US" sz="2400" b="1"/>
        </a:p>
      </dgm:t>
    </dgm:pt>
    <dgm:pt modelId="{FA05FC76-A8F3-4BB0-BF50-4974C92362F0}" type="sibTrans" cxnId="{7B33A39E-F158-4188-A3E4-8342AB838AD0}">
      <dgm:prSet/>
      <dgm:spPr/>
      <dgm:t>
        <a:bodyPr/>
        <a:lstStyle/>
        <a:p>
          <a:endParaRPr lang="en-US" sz="2400" b="1"/>
        </a:p>
      </dgm:t>
    </dgm:pt>
    <dgm:pt modelId="{D2389155-5FE7-409B-854D-2F403933FEF0}">
      <dgm:prSet custT="1"/>
      <dgm:spPr/>
      <dgm:t>
        <a:bodyPr/>
        <a:lstStyle/>
        <a:p>
          <a:r>
            <a:rPr lang="en-US" sz="1400" b="1" dirty="0"/>
            <a:t>immune evasion </a:t>
          </a:r>
          <a:endParaRPr lang="sr-Cyrl-RS" sz="1400" b="1" dirty="0"/>
        </a:p>
      </dgm:t>
    </dgm:pt>
    <dgm:pt modelId="{A8C2B9D2-AB88-4197-A41C-E0249C13ACF6}" type="parTrans" cxnId="{D8E99F4C-5736-4831-9001-CE5AAC8D826D}">
      <dgm:prSet/>
      <dgm:spPr/>
      <dgm:t>
        <a:bodyPr/>
        <a:lstStyle/>
        <a:p>
          <a:endParaRPr lang="en-US" sz="2400" b="1"/>
        </a:p>
      </dgm:t>
    </dgm:pt>
    <dgm:pt modelId="{821A9C26-940B-4FFF-93DB-58103A664CBC}" type="sibTrans" cxnId="{D8E99F4C-5736-4831-9001-CE5AAC8D826D}">
      <dgm:prSet/>
      <dgm:spPr/>
      <dgm:t>
        <a:bodyPr/>
        <a:lstStyle/>
        <a:p>
          <a:endParaRPr lang="en-US" sz="2400" b="1"/>
        </a:p>
      </dgm:t>
    </dgm:pt>
    <dgm:pt modelId="{CB443D38-8C0B-40CD-8CA9-2DE25BED448C}">
      <dgm:prSet custT="1"/>
      <dgm:spPr/>
      <dgm:t>
        <a:bodyPr/>
        <a:lstStyle/>
        <a:p>
          <a:r>
            <a:rPr lang="en-US" sz="1300" b="1" dirty="0"/>
            <a:t>damage</a:t>
          </a:r>
          <a:endParaRPr lang="sr-Cyrl-RS" sz="1300" b="1" dirty="0"/>
        </a:p>
      </dgm:t>
    </dgm:pt>
    <dgm:pt modelId="{1DBF09DE-1021-466E-8E83-D8853A806F62}" type="parTrans" cxnId="{4CDE106F-5C05-4292-BC64-B48C27D84A1C}">
      <dgm:prSet/>
      <dgm:spPr/>
      <dgm:t>
        <a:bodyPr/>
        <a:lstStyle/>
        <a:p>
          <a:endParaRPr lang="en-US" sz="2400" b="1"/>
        </a:p>
      </dgm:t>
    </dgm:pt>
    <dgm:pt modelId="{E8B17AD3-347D-455D-9C3B-9FB7E731B5F4}" type="sibTrans" cxnId="{4CDE106F-5C05-4292-BC64-B48C27D84A1C}">
      <dgm:prSet/>
      <dgm:spPr/>
      <dgm:t>
        <a:bodyPr/>
        <a:lstStyle/>
        <a:p>
          <a:endParaRPr lang="en-US" sz="2400" b="1"/>
        </a:p>
      </dgm:t>
    </dgm:pt>
    <dgm:pt modelId="{63E59A32-D838-4857-AFE8-411AF4D057DB}">
      <dgm:prSet custT="1"/>
      <dgm:spPr/>
      <dgm:t>
        <a:bodyPr/>
        <a:lstStyle/>
        <a:p>
          <a:r>
            <a:rPr lang="en-US" sz="1400" b="1" dirty="0"/>
            <a:t>outcome</a:t>
          </a:r>
          <a:endParaRPr lang="sr-Cyrl-RS" sz="1400" b="1" dirty="0"/>
        </a:p>
      </dgm:t>
    </dgm:pt>
    <dgm:pt modelId="{32577534-4F50-45D0-BC3B-E91142BC1DC3}" type="parTrans" cxnId="{6A83120D-45CE-410F-AC01-C271C818DA38}">
      <dgm:prSet/>
      <dgm:spPr/>
      <dgm:t>
        <a:bodyPr/>
        <a:lstStyle/>
        <a:p>
          <a:endParaRPr lang="en-US" sz="2400" b="1"/>
        </a:p>
      </dgm:t>
    </dgm:pt>
    <dgm:pt modelId="{33CB2EB9-9B6D-499D-BF66-65FE2E265D1B}" type="sibTrans" cxnId="{6A83120D-45CE-410F-AC01-C271C818DA38}">
      <dgm:prSet/>
      <dgm:spPr/>
      <dgm:t>
        <a:bodyPr/>
        <a:lstStyle/>
        <a:p>
          <a:endParaRPr lang="en-US" sz="2400" b="1"/>
        </a:p>
      </dgm:t>
    </dgm:pt>
    <dgm:pt modelId="{D4EFF61C-B04F-47EB-832E-003E0B0C85F5}" type="pres">
      <dgm:prSet presAssocID="{03C2A91B-A170-4501-B23A-48380D406B64}" presName="Name0" presStyleCnt="0">
        <dgm:presLayoutVars>
          <dgm:dir/>
          <dgm:animLvl val="lvl"/>
          <dgm:resizeHandles val="exact"/>
        </dgm:presLayoutVars>
      </dgm:prSet>
      <dgm:spPr/>
    </dgm:pt>
    <dgm:pt modelId="{2797A3E9-B2AF-4291-B536-2BFB8A02C1EB}" type="pres">
      <dgm:prSet presAssocID="{F74FF259-0979-43D5-953E-80F877F54E6B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0325E537-3A97-4072-B3B9-7FC4B35A2BED}" type="pres">
      <dgm:prSet presAssocID="{CF4AE464-5013-44B9-A0F4-E4929399DA42}" presName="parTxOnlySpace" presStyleCnt="0"/>
      <dgm:spPr/>
    </dgm:pt>
    <dgm:pt modelId="{4C70BEE2-A8DE-469D-ACF3-FCFA1B7AEB22}" type="pres">
      <dgm:prSet presAssocID="{699DF8BB-81C9-4CF6-A81A-8102D86B9700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97447A06-9BB5-44CA-8D4E-91B9FF11C81A}" type="pres">
      <dgm:prSet presAssocID="{D6865D59-F911-406D-AB14-8C0FD7CE37B6}" presName="parTxOnlySpace" presStyleCnt="0"/>
      <dgm:spPr/>
    </dgm:pt>
    <dgm:pt modelId="{64D2F3B4-0A11-4AD1-A2BD-6C789019204D}" type="pres">
      <dgm:prSet presAssocID="{947DDC0B-86E1-443E-AD84-003542A6E6EF}" presName="parTxOnly" presStyleLbl="node1" presStyleIdx="2" presStyleCnt="6" custLinFactNeighborX="-8977">
        <dgm:presLayoutVars>
          <dgm:chMax val="0"/>
          <dgm:chPref val="0"/>
          <dgm:bulletEnabled val="1"/>
        </dgm:presLayoutVars>
      </dgm:prSet>
      <dgm:spPr/>
    </dgm:pt>
    <dgm:pt modelId="{62109FDE-ECC7-4762-A635-49FE206A4BC4}" type="pres">
      <dgm:prSet presAssocID="{FA05FC76-A8F3-4BB0-BF50-4974C92362F0}" presName="parTxOnlySpace" presStyleCnt="0"/>
      <dgm:spPr/>
    </dgm:pt>
    <dgm:pt modelId="{EEB28F3C-0817-4748-98FA-DFB5D2C4B864}" type="pres">
      <dgm:prSet presAssocID="{D2389155-5FE7-409B-854D-2F403933FEF0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D6794826-9D21-47FD-9CBF-7C85B8B04EF0}" type="pres">
      <dgm:prSet presAssocID="{821A9C26-940B-4FFF-93DB-58103A664CBC}" presName="parTxOnlySpace" presStyleCnt="0"/>
      <dgm:spPr/>
    </dgm:pt>
    <dgm:pt modelId="{C37B5957-5690-4AB5-BB0C-966790E744B2}" type="pres">
      <dgm:prSet presAssocID="{CB443D38-8C0B-40CD-8CA9-2DE25BED448C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4D741E7C-B7E6-4426-905E-8FDDAE4CB4B1}" type="pres">
      <dgm:prSet presAssocID="{E8B17AD3-347D-455D-9C3B-9FB7E731B5F4}" presName="parTxOnlySpace" presStyleCnt="0"/>
      <dgm:spPr/>
    </dgm:pt>
    <dgm:pt modelId="{BFD459A6-F85A-4D3A-9049-E915F0748606}" type="pres">
      <dgm:prSet presAssocID="{63E59A32-D838-4857-AFE8-411AF4D057DB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169F8F04-D771-493F-8163-66ABD7E03315}" type="presOf" srcId="{947DDC0B-86E1-443E-AD84-003542A6E6EF}" destId="{64D2F3B4-0A11-4AD1-A2BD-6C789019204D}" srcOrd="0" destOrd="0" presId="urn:microsoft.com/office/officeart/2005/8/layout/chevron1"/>
    <dgm:cxn modelId="{DB89570B-E1FA-4E5C-9151-6C160106F218}" type="presOf" srcId="{63E59A32-D838-4857-AFE8-411AF4D057DB}" destId="{BFD459A6-F85A-4D3A-9049-E915F0748606}" srcOrd="0" destOrd="0" presId="urn:microsoft.com/office/officeart/2005/8/layout/chevron1"/>
    <dgm:cxn modelId="{6A83120D-45CE-410F-AC01-C271C818DA38}" srcId="{03C2A91B-A170-4501-B23A-48380D406B64}" destId="{63E59A32-D838-4857-AFE8-411AF4D057DB}" srcOrd="5" destOrd="0" parTransId="{32577534-4F50-45D0-BC3B-E91142BC1DC3}" sibTransId="{33CB2EB9-9B6D-499D-BF66-65FE2E265D1B}"/>
    <dgm:cxn modelId="{D8E99F4C-5736-4831-9001-CE5AAC8D826D}" srcId="{03C2A91B-A170-4501-B23A-48380D406B64}" destId="{D2389155-5FE7-409B-854D-2F403933FEF0}" srcOrd="3" destOrd="0" parTransId="{A8C2B9D2-AB88-4197-A41C-E0249C13ACF6}" sibTransId="{821A9C26-940B-4FFF-93DB-58103A664CBC}"/>
    <dgm:cxn modelId="{4CDE106F-5C05-4292-BC64-B48C27D84A1C}" srcId="{03C2A91B-A170-4501-B23A-48380D406B64}" destId="{CB443D38-8C0B-40CD-8CA9-2DE25BED448C}" srcOrd="4" destOrd="0" parTransId="{1DBF09DE-1021-466E-8E83-D8853A806F62}" sibTransId="{E8B17AD3-347D-455D-9C3B-9FB7E731B5F4}"/>
    <dgm:cxn modelId="{D5E71289-C3E2-4526-81CA-2F460EDDC9F1}" type="presOf" srcId="{D2389155-5FE7-409B-854D-2F403933FEF0}" destId="{EEB28F3C-0817-4748-98FA-DFB5D2C4B864}" srcOrd="0" destOrd="0" presId="urn:microsoft.com/office/officeart/2005/8/layout/chevron1"/>
    <dgm:cxn modelId="{7B33A39E-F158-4188-A3E4-8342AB838AD0}" srcId="{03C2A91B-A170-4501-B23A-48380D406B64}" destId="{947DDC0B-86E1-443E-AD84-003542A6E6EF}" srcOrd="2" destOrd="0" parTransId="{85DEE41B-9EB1-41AF-94DA-82C10ED8DFEC}" sibTransId="{FA05FC76-A8F3-4BB0-BF50-4974C92362F0}"/>
    <dgm:cxn modelId="{5B2FEDB5-AF0D-4C32-BBAE-79D105D5FB77}" type="presOf" srcId="{F74FF259-0979-43D5-953E-80F877F54E6B}" destId="{2797A3E9-B2AF-4291-B536-2BFB8A02C1EB}" srcOrd="0" destOrd="0" presId="urn:microsoft.com/office/officeart/2005/8/layout/chevron1"/>
    <dgm:cxn modelId="{AE83CDC6-5236-497F-A569-27FECB61C593}" srcId="{03C2A91B-A170-4501-B23A-48380D406B64}" destId="{699DF8BB-81C9-4CF6-A81A-8102D86B9700}" srcOrd="1" destOrd="0" parTransId="{9038DF52-B4FE-4FDB-8CCF-A69EA7CD5C6F}" sibTransId="{D6865D59-F911-406D-AB14-8C0FD7CE37B6}"/>
    <dgm:cxn modelId="{E3A923CD-30A4-49AB-A607-050E7075BB30}" type="presOf" srcId="{03C2A91B-A170-4501-B23A-48380D406B64}" destId="{D4EFF61C-B04F-47EB-832E-003E0B0C85F5}" srcOrd="0" destOrd="0" presId="urn:microsoft.com/office/officeart/2005/8/layout/chevron1"/>
    <dgm:cxn modelId="{3612B9E6-4E0C-46F6-980B-FEF41F65BF9C}" srcId="{03C2A91B-A170-4501-B23A-48380D406B64}" destId="{F74FF259-0979-43D5-953E-80F877F54E6B}" srcOrd="0" destOrd="0" parTransId="{FF3F66E6-E8E1-4933-8927-9305AE53B5A6}" sibTransId="{CF4AE464-5013-44B9-A0F4-E4929399DA42}"/>
    <dgm:cxn modelId="{A64378F5-51AE-49DC-9A91-E2D66D3B8B4C}" type="presOf" srcId="{CB443D38-8C0B-40CD-8CA9-2DE25BED448C}" destId="{C37B5957-5690-4AB5-BB0C-966790E744B2}" srcOrd="0" destOrd="0" presId="urn:microsoft.com/office/officeart/2005/8/layout/chevron1"/>
    <dgm:cxn modelId="{698681F7-EEFE-4E45-A2A7-BD1BF4AABFC2}" type="presOf" srcId="{699DF8BB-81C9-4CF6-A81A-8102D86B9700}" destId="{4C70BEE2-A8DE-469D-ACF3-FCFA1B7AEB22}" srcOrd="0" destOrd="0" presId="urn:microsoft.com/office/officeart/2005/8/layout/chevron1"/>
    <dgm:cxn modelId="{31C3AFC2-0929-4719-B7D0-1C92ABDF1BEE}" type="presParOf" srcId="{D4EFF61C-B04F-47EB-832E-003E0B0C85F5}" destId="{2797A3E9-B2AF-4291-B536-2BFB8A02C1EB}" srcOrd="0" destOrd="0" presId="urn:microsoft.com/office/officeart/2005/8/layout/chevron1"/>
    <dgm:cxn modelId="{B5BF1E02-B89C-4814-8F1B-FF64DD7DC9B5}" type="presParOf" srcId="{D4EFF61C-B04F-47EB-832E-003E0B0C85F5}" destId="{0325E537-3A97-4072-B3B9-7FC4B35A2BED}" srcOrd="1" destOrd="0" presId="urn:microsoft.com/office/officeart/2005/8/layout/chevron1"/>
    <dgm:cxn modelId="{3695D88C-2B2C-4E23-9791-5ACCD330831C}" type="presParOf" srcId="{D4EFF61C-B04F-47EB-832E-003E0B0C85F5}" destId="{4C70BEE2-A8DE-469D-ACF3-FCFA1B7AEB22}" srcOrd="2" destOrd="0" presId="urn:microsoft.com/office/officeart/2005/8/layout/chevron1"/>
    <dgm:cxn modelId="{37B47809-6F18-4FA9-9604-B3363030FD56}" type="presParOf" srcId="{D4EFF61C-B04F-47EB-832E-003E0B0C85F5}" destId="{97447A06-9BB5-44CA-8D4E-91B9FF11C81A}" srcOrd="3" destOrd="0" presId="urn:microsoft.com/office/officeart/2005/8/layout/chevron1"/>
    <dgm:cxn modelId="{3DE26B0C-A387-42AA-AD64-D01E524603A7}" type="presParOf" srcId="{D4EFF61C-B04F-47EB-832E-003E0B0C85F5}" destId="{64D2F3B4-0A11-4AD1-A2BD-6C789019204D}" srcOrd="4" destOrd="0" presId="urn:microsoft.com/office/officeart/2005/8/layout/chevron1"/>
    <dgm:cxn modelId="{E0627C07-FB5F-41A5-AAE4-573DA85833CB}" type="presParOf" srcId="{D4EFF61C-B04F-47EB-832E-003E0B0C85F5}" destId="{62109FDE-ECC7-4762-A635-49FE206A4BC4}" srcOrd="5" destOrd="0" presId="urn:microsoft.com/office/officeart/2005/8/layout/chevron1"/>
    <dgm:cxn modelId="{C88EEC1C-1820-4DD4-B184-53F3FC2F4066}" type="presParOf" srcId="{D4EFF61C-B04F-47EB-832E-003E0B0C85F5}" destId="{EEB28F3C-0817-4748-98FA-DFB5D2C4B864}" srcOrd="6" destOrd="0" presId="urn:microsoft.com/office/officeart/2005/8/layout/chevron1"/>
    <dgm:cxn modelId="{904D84E3-E53B-409B-A40C-58297C9D052C}" type="presParOf" srcId="{D4EFF61C-B04F-47EB-832E-003E0B0C85F5}" destId="{D6794826-9D21-47FD-9CBF-7C85B8B04EF0}" srcOrd="7" destOrd="0" presId="urn:microsoft.com/office/officeart/2005/8/layout/chevron1"/>
    <dgm:cxn modelId="{6EBD9B5D-29D1-46B0-9FB5-6CEDC36E2A00}" type="presParOf" srcId="{D4EFF61C-B04F-47EB-832E-003E0B0C85F5}" destId="{C37B5957-5690-4AB5-BB0C-966790E744B2}" srcOrd="8" destOrd="0" presId="urn:microsoft.com/office/officeart/2005/8/layout/chevron1"/>
    <dgm:cxn modelId="{021C3F2F-27EB-4014-B550-C869B03FD0FF}" type="presParOf" srcId="{D4EFF61C-B04F-47EB-832E-003E0B0C85F5}" destId="{4D741E7C-B7E6-4426-905E-8FDDAE4CB4B1}" srcOrd="9" destOrd="0" presId="urn:microsoft.com/office/officeart/2005/8/layout/chevron1"/>
    <dgm:cxn modelId="{666992E6-D946-4160-A649-CDC0F01640C5}" type="presParOf" srcId="{D4EFF61C-B04F-47EB-832E-003E0B0C85F5}" destId="{BFD459A6-F85A-4D3A-9049-E915F0748606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7A3E9-B2AF-4291-B536-2BFB8A02C1EB}">
      <dsp:nvSpPr>
        <dsp:cNvPr id="0" name=""/>
        <dsp:cNvSpPr/>
      </dsp:nvSpPr>
      <dsp:spPr>
        <a:xfrm>
          <a:off x="4456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entry</a:t>
          </a:r>
          <a:r>
            <a:rPr lang="sr-Cyrl-RS" sz="1400" b="1" kern="1200" dirty="0"/>
            <a:t> </a:t>
          </a:r>
          <a:endParaRPr lang="en-US" sz="1400" b="1" kern="1200" dirty="0"/>
        </a:p>
      </dsp:txBody>
      <dsp:txXfrm>
        <a:off x="336014" y="509011"/>
        <a:ext cx="994674" cy="663116"/>
      </dsp:txXfrm>
    </dsp:sp>
    <dsp:sp modelId="{4C70BEE2-A8DE-469D-ACF3-FCFA1B7AEB22}">
      <dsp:nvSpPr>
        <dsp:cNvPr id="0" name=""/>
        <dsp:cNvSpPr/>
      </dsp:nvSpPr>
      <dsp:spPr>
        <a:xfrm>
          <a:off x="1496467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adhesion</a:t>
          </a:r>
        </a:p>
      </dsp:txBody>
      <dsp:txXfrm>
        <a:off x="1828025" y="509011"/>
        <a:ext cx="994674" cy="663116"/>
      </dsp:txXfrm>
    </dsp:sp>
    <dsp:sp modelId="{64D2F3B4-0A11-4AD1-A2BD-6C789019204D}">
      <dsp:nvSpPr>
        <dsp:cNvPr id="0" name=""/>
        <dsp:cNvSpPr/>
      </dsp:nvSpPr>
      <dsp:spPr>
        <a:xfrm>
          <a:off x="2973597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invasion</a:t>
          </a:r>
        </a:p>
      </dsp:txBody>
      <dsp:txXfrm>
        <a:off x="3305155" y="509011"/>
        <a:ext cx="994674" cy="663116"/>
      </dsp:txXfrm>
    </dsp:sp>
    <dsp:sp modelId="{EEB28F3C-0817-4748-98FA-DFB5D2C4B864}">
      <dsp:nvSpPr>
        <dsp:cNvPr id="0" name=""/>
        <dsp:cNvSpPr/>
      </dsp:nvSpPr>
      <dsp:spPr>
        <a:xfrm>
          <a:off x="4480490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immune evasion </a:t>
          </a:r>
          <a:endParaRPr lang="sr-Cyrl-RS" sz="1400" b="1" kern="1200" dirty="0"/>
        </a:p>
      </dsp:txBody>
      <dsp:txXfrm>
        <a:off x="4812048" y="509011"/>
        <a:ext cx="994674" cy="663116"/>
      </dsp:txXfrm>
    </dsp:sp>
    <dsp:sp modelId="{C37B5957-5690-4AB5-BB0C-966790E744B2}">
      <dsp:nvSpPr>
        <dsp:cNvPr id="0" name=""/>
        <dsp:cNvSpPr/>
      </dsp:nvSpPr>
      <dsp:spPr>
        <a:xfrm>
          <a:off x="5972501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/>
            <a:t>damage</a:t>
          </a:r>
          <a:endParaRPr lang="sr-Cyrl-RS" sz="1300" b="1" kern="1200" dirty="0"/>
        </a:p>
      </dsp:txBody>
      <dsp:txXfrm>
        <a:off x="6304059" y="509011"/>
        <a:ext cx="994674" cy="663116"/>
      </dsp:txXfrm>
    </dsp:sp>
    <dsp:sp modelId="{BFD459A6-F85A-4D3A-9049-E915F0748606}">
      <dsp:nvSpPr>
        <dsp:cNvPr id="0" name=""/>
        <dsp:cNvSpPr/>
      </dsp:nvSpPr>
      <dsp:spPr>
        <a:xfrm>
          <a:off x="7464513" y="509011"/>
          <a:ext cx="1657790" cy="6631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outcome</a:t>
          </a:r>
          <a:endParaRPr lang="sr-Cyrl-RS" sz="1400" b="1" kern="1200" dirty="0"/>
        </a:p>
      </dsp:txBody>
      <dsp:txXfrm>
        <a:off x="7796071" y="509011"/>
        <a:ext cx="994674" cy="6631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E6072-63F3-4F52-A2A8-2B265AC32B14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7135D-A216-4900-86AC-A455669280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7135D-A216-4900-86AC-A4556692805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68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C10C0-73EF-9DFE-2C3F-69D82DF0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693F6-1A66-0DBB-F145-083C1F9E69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FE07A-1349-8BA7-4F92-CFD4356687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917ED-B89A-AFED-94BB-E382D4A4E5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7135D-A216-4900-86AC-A4556692805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21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7135D-A216-4900-86AC-A4556692805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87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66BB4-2A2E-4840-8456-529D36A8B565}" type="datetimeFigureOut">
              <a:rPr lang="en-US" smtClean="0"/>
              <a:pPr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CCF8-7752-4428-916F-34E1523D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27186-475E-C0A5-BA01-212E920074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b="1" dirty="0"/>
              <a:t>TEACHING UNIT 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A2F17-AAA7-E22F-6E3D-0C01D9952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7744" y="3212976"/>
            <a:ext cx="6400800" cy="3001888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>
                <a:solidFill>
                  <a:schemeClr val="tx1"/>
                </a:solidFill>
              </a:rPr>
              <a:t>Infection, pathogenicity, virulence and </a:t>
            </a:r>
            <a:r>
              <a:rPr lang="en-US" sz="2800" b="1" dirty="0" err="1">
                <a:solidFill>
                  <a:schemeClr val="tx1"/>
                </a:solidFill>
              </a:rPr>
              <a:t>diagnostics.Virulence</a:t>
            </a:r>
            <a:r>
              <a:rPr lang="en-US" sz="2800" b="1" dirty="0">
                <a:solidFill>
                  <a:schemeClr val="tx1"/>
                </a:solidFill>
              </a:rPr>
              <a:t> factors and bacterial toxins. Mechanisms of action of bacterial toxins.</a:t>
            </a:r>
          </a:p>
        </p:txBody>
      </p:sp>
    </p:spTree>
    <p:extLst>
      <p:ext uri="{BB962C8B-B14F-4D97-AF65-F5344CB8AC3E}">
        <p14:creationId xmlns:p14="http://schemas.microsoft.com/office/powerpoint/2010/main" val="2860178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FA8B2-6DF6-6C41-E5DD-EE74624CE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Influence of breastfeeding on the newborn microbiome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A024F-CD3A-2314-29FB-1FAD7F876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19876"/>
            <a:ext cx="4546848" cy="597666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500" b="1" dirty="0">
                <a:solidFill>
                  <a:schemeClr val="accent1"/>
                </a:solidFill>
              </a:rPr>
              <a:t>Immune components of milk</a:t>
            </a:r>
          </a:p>
          <a:p>
            <a:r>
              <a:rPr lang="en-US" sz="4000" dirty="0"/>
              <a:t>IgA antibodies</a:t>
            </a:r>
          </a:p>
          <a:p>
            <a:r>
              <a:rPr lang="en-US" sz="4000" dirty="0"/>
              <a:t>HMOs (human milk oligosaccharides)</a:t>
            </a:r>
          </a:p>
          <a:p>
            <a:r>
              <a:rPr lang="en-US" sz="4000" dirty="0"/>
              <a:t>antimicrobial molecules</a:t>
            </a:r>
          </a:p>
          <a:p>
            <a:pPr marL="457200" lvl="1" indent="0">
              <a:buNone/>
            </a:pPr>
            <a:endParaRPr lang="en-US" sz="3800" dirty="0"/>
          </a:p>
          <a:p>
            <a:pPr marL="0" indent="0">
              <a:buNone/>
            </a:pPr>
            <a:r>
              <a:rPr lang="en-US" sz="4000" dirty="0"/>
              <a:t>These selectively feed beneficial bacteria and inhibit pathogens. </a:t>
            </a:r>
          </a:p>
          <a:p>
            <a:pPr marL="0" indent="0">
              <a:buNone/>
            </a:pPr>
            <a:r>
              <a:rPr lang="en-US" sz="3800" dirty="0"/>
              <a:t> </a:t>
            </a:r>
          </a:p>
          <a:p>
            <a:pPr marL="0" indent="0">
              <a:buNone/>
            </a:pPr>
            <a:r>
              <a:rPr lang="en-US" sz="4500" b="1" dirty="0">
                <a:solidFill>
                  <a:schemeClr val="accent1"/>
                </a:solidFill>
              </a:rPr>
              <a:t>Milk microbiota</a:t>
            </a:r>
          </a:p>
          <a:p>
            <a:pPr marL="0" indent="0">
              <a:buNone/>
            </a:pPr>
            <a:r>
              <a:rPr lang="en-US" sz="4000" dirty="0"/>
              <a:t>Breast milk contains bacteria</a:t>
            </a:r>
            <a:r>
              <a:rPr lang="en-US" sz="3800" dirty="0"/>
              <a:t>:</a:t>
            </a:r>
          </a:p>
          <a:p>
            <a:pPr lvl="1"/>
            <a:r>
              <a:rPr lang="en-US" sz="3800" i="1" dirty="0"/>
              <a:t>Bifidobacterium</a:t>
            </a:r>
            <a:endParaRPr lang="en-US" sz="3800" dirty="0"/>
          </a:p>
          <a:p>
            <a:pPr lvl="1"/>
            <a:r>
              <a:rPr lang="en-US" sz="3800" i="1" dirty="0"/>
              <a:t>Lactobacillus</a:t>
            </a:r>
            <a:endParaRPr lang="en-US" sz="3800" dirty="0"/>
          </a:p>
          <a:p>
            <a:pPr lvl="1"/>
            <a:r>
              <a:rPr lang="en-US" sz="3800" i="1" dirty="0"/>
              <a:t>Streptococcus</a:t>
            </a:r>
            <a:endParaRPr lang="en-US" sz="3800" dirty="0"/>
          </a:p>
          <a:p>
            <a:pPr lvl="1"/>
            <a:r>
              <a:rPr lang="en-US" sz="3800" i="1" dirty="0"/>
              <a:t>Staphylococcus</a:t>
            </a:r>
            <a:endParaRPr lang="sr-Cyrl-RS" sz="3800" i="1" dirty="0"/>
          </a:p>
          <a:p>
            <a:pPr marL="457200" lvl="1" indent="0">
              <a:buNone/>
            </a:pPr>
            <a:endParaRPr lang="en-US" sz="3800" dirty="0"/>
          </a:p>
          <a:p>
            <a:r>
              <a:rPr lang="en-US" sz="4000" dirty="0"/>
              <a:t>The infant ingests daily:</a:t>
            </a:r>
            <a:br>
              <a:rPr lang="en-US" sz="4000" dirty="0"/>
            </a:br>
            <a:r>
              <a:rPr lang="en-US" sz="4000" b="1" dirty="0"/>
              <a:t>10⁵ – 10⁷ bacteria</a:t>
            </a:r>
            <a:endParaRPr lang="sr-Cyrl-RS" sz="3800" dirty="0"/>
          </a:p>
          <a:p>
            <a:pPr marL="0" indent="0">
              <a:buNone/>
            </a:pPr>
            <a:r>
              <a:rPr lang="en-US" sz="4000" dirty="0"/>
              <a:t>This represents active colonization of the intestine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C670D-2A21-0210-C227-E9331566678B}"/>
              </a:ext>
            </a:extLst>
          </p:cNvPr>
          <p:cNvSpPr txBox="1"/>
          <p:nvPr/>
        </p:nvSpPr>
        <p:spPr>
          <a:xfrm>
            <a:off x="5025752" y="1119876"/>
            <a:ext cx="4572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 </a:t>
            </a:r>
            <a:r>
              <a:rPr lang="en-US" sz="2100" b="1" dirty="0">
                <a:solidFill>
                  <a:schemeClr val="accent1"/>
                </a:solidFill>
              </a:rPr>
              <a:t>Nutritional factors</a:t>
            </a:r>
          </a:p>
          <a:p>
            <a:endParaRPr lang="en-US" sz="2100" dirty="0">
              <a:solidFill>
                <a:schemeClr val="accent1"/>
              </a:solidFill>
            </a:endParaRPr>
          </a:p>
          <a:p>
            <a:r>
              <a:rPr lang="en-US" dirty="0"/>
              <a:t>Milk provides substrates for bacteria: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carbohydrates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lipids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vitamins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Minerals</a:t>
            </a:r>
          </a:p>
          <a:p>
            <a:endParaRPr lang="en-US" dirty="0"/>
          </a:p>
          <a:p>
            <a:r>
              <a:rPr lang="en-US" dirty="0"/>
              <a:t>Microorganisms use them → produce metabolites → influence the immune system.</a:t>
            </a:r>
          </a:p>
        </p:txBody>
      </p:sp>
    </p:spTree>
    <p:extLst>
      <p:ext uri="{BB962C8B-B14F-4D97-AF65-F5344CB8AC3E}">
        <p14:creationId xmlns:p14="http://schemas.microsoft.com/office/powerpoint/2010/main" val="3860286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79188"/>
            <a:ext cx="8229600" cy="546652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latin typeface="Palatino Linotype" panose="02040502050505030304" pitchFamily="18" charset="0"/>
              </a:rPr>
              <a:t>Breast milk microbiota as a regulator of mucosal barrier and immunity</a:t>
            </a:r>
            <a:endParaRPr sz="28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022" y="1166018"/>
            <a:ext cx="8497956" cy="4525963"/>
          </a:xfrm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latin typeface="Palatino Linotype" panose="02040502050505030304" pitchFamily="18" charset="0"/>
              </a:rPr>
              <a:t>continuous intake of commensal bacteria in the neonatal period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latin typeface="Palatino Linotype" panose="02040502050505030304" pitchFamily="18" charset="0"/>
              </a:rPr>
              <a:t>high microbial and metabolic diversity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latin typeface="Palatino Linotype" panose="02040502050505030304" pitchFamily="18" charset="0"/>
              </a:rPr>
              <a:t>stimulation of intestinal barrier development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latin typeface="Palatino Linotype" panose="02040502050505030304" pitchFamily="18" charset="0"/>
              </a:rPr>
              <a:t>induction of mucosal tolerance</a:t>
            </a:r>
            <a:endParaRPr sz="2200" dirty="0">
              <a:latin typeface="Palatino Linotype" panose="02040502050505030304" pitchFamily="18" charset="0"/>
            </a:endParaRPr>
          </a:p>
        </p:txBody>
      </p:sp>
      <p:pic>
        <p:nvPicPr>
          <p:cNvPr id="1028" name="Picture 4" descr="Frontiers | Maternal Microbiota, Early Life Colonization and ...">
            <a:extLst>
              <a:ext uri="{FF2B5EF4-FFF2-40B4-BE49-F238E27FC236}">
                <a16:creationId xmlns:a16="http://schemas.microsoft.com/office/drawing/2014/main" id="{204FAD2F-CF9C-03A1-9F02-560D4C3C3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03"/>
          <a:stretch>
            <a:fillRect/>
          </a:stretch>
        </p:blipFill>
        <p:spPr bwMode="auto">
          <a:xfrm>
            <a:off x="3059832" y="2780928"/>
            <a:ext cx="5267740" cy="381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Dysbiosis</a:t>
            </a:r>
            <a:endParaRPr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28800"/>
            <a:ext cx="453650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Imbalance of the microbiome is associated with: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inflammatory diseases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allergies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metabolic disorders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neurological conditions</a:t>
            </a:r>
          </a:p>
        </p:txBody>
      </p:sp>
      <p:pic>
        <p:nvPicPr>
          <p:cNvPr id="1026" name="Picture 2" descr="Microbiota in health and diseases | Signal Transduction and Targeted Therapy">
            <a:extLst>
              <a:ext uri="{FF2B5EF4-FFF2-40B4-BE49-F238E27FC236}">
                <a16:creationId xmlns:a16="http://schemas.microsoft.com/office/drawing/2014/main" id="{1C34C4C5-E49D-7FBD-9D2D-0C7FE4541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987" y="1772816"/>
            <a:ext cx="4883758" cy="488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C3627-10D1-7DE9-55CA-9B4FC7FED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Negative Effects of the Microbiome (Dysbiosis)</a:t>
            </a:r>
            <a:br>
              <a:rPr lang="en-US" sz="2800" b="1" dirty="0"/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FA24E-4F10-FD6D-9D24-AD71845D5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Opportunistic infections</a:t>
            </a:r>
          </a:p>
          <a:p>
            <a:pPr marL="0" indent="0">
              <a:buNone/>
            </a:pPr>
            <a:r>
              <a:rPr lang="en-US" dirty="0"/>
              <a:t>occur when components of the normal microbiota become pathogenic under certain conditions: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immunodeficiency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underlying disease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 immunosuppressive therapy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disruption of the normal microbial habitat (translocation to sterile sites)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broad-spectrum antibiotic use</a:t>
            </a:r>
          </a:p>
          <a:p>
            <a:pPr marL="0" indent="0">
              <a:buNone/>
            </a:pPr>
            <a:r>
              <a:rPr lang="en-US" b="1" dirty="0"/>
              <a:t>Association with diseases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gastrointestinal diseases (e.g., inflammatory bowel disease)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cancer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metabolic disorders (e.g., obesity, diabetes)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neuropsychiatric disorders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28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C8742-D57C-A15E-03A3-CB47B36877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/>
              <a:t>Pathogenesis of Infectious Diseases</a:t>
            </a:r>
            <a:br>
              <a:rPr lang="en-US" sz="3200" b="1" dirty="0"/>
            </a:br>
            <a:br>
              <a:rPr lang="en-US" sz="3200" dirty="0"/>
            </a:br>
            <a:r>
              <a:rPr lang="en-US" sz="3200" dirty="0"/>
              <a:t>How infections establish and spread,</a:t>
            </a:r>
            <a:br>
              <a:rPr lang="en-US" sz="3200" dirty="0"/>
            </a:br>
            <a:r>
              <a:rPr lang="en-US" sz="3200" dirty="0"/>
              <a:t>how they damage tissues,</a:t>
            </a:r>
            <a:br>
              <a:rPr lang="en-US" sz="3200" dirty="0"/>
            </a:br>
            <a:r>
              <a:rPr lang="en-US" sz="3200" dirty="0"/>
              <a:t>how they are transmitted to new hosts,</a:t>
            </a:r>
            <a:br>
              <a:rPr lang="en-US" sz="3200" dirty="0"/>
            </a:br>
            <a:r>
              <a:rPr lang="en-US" sz="3200" dirty="0"/>
              <a:t>and how they are diagnosed.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214768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332656"/>
            <a:ext cx="8784976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RS" sz="2000" b="1" dirty="0"/>
          </a:p>
          <a:p>
            <a:r>
              <a:rPr lang="en-US" sz="2000" b="1" dirty="0"/>
              <a:t>Pathogenicity</a:t>
            </a:r>
            <a:r>
              <a:rPr lang="en-US" sz="2000" dirty="0"/>
              <a:t> — ability of a bacterial species to cause disease in a susceptible host.</a:t>
            </a:r>
          </a:p>
          <a:p>
            <a:endParaRPr lang="en-US" sz="2000" dirty="0"/>
          </a:p>
          <a:p>
            <a:r>
              <a:rPr lang="en-US" sz="2000" dirty="0"/>
              <a:t>A</a:t>
            </a:r>
            <a:r>
              <a:rPr lang="en-US" sz="2000" b="1" dirty="0"/>
              <a:t> pathogen </a:t>
            </a:r>
            <a:r>
              <a:rPr lang="en-US" sz="2000" dirty="0"/>
              <a:t>is a bacterial species that can cause disease when the conditions in the host are favorable.</a:t>
            </a:r>
          </a:p>
          <a:p>
            <a:endParaRPr lang="en-US" sz="2000" dirty="0"/>
          </a:p>
          <a:p>
            <a:r>
              <a:rPr lang="en-US" sz="2000" b="1" dirty="0"/>
              <a:t>Opportunistic microorganism</a:t>
            </a:r>
            <a:r>
              <a:rPr lang="en-US" sz="2000" dirty="0"/>
              <a:t> — causes disease only under specific conditions such 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host immunodeficiency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barrier disruption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dysbiosis</a:t>
            </a:r>
          </a:p>
          <a:p>
            <a:endParaRPr lang="en-US" sz="2000" dirty="0"/>
          </a:p>
          <a:p>
            <a:r>
              <a:rPr lang="en-US" sz="2000" b="1" dirty="0"/>
              <a:t>Virulence</a:t>
            </a:r>
            <a:r>
              <a:rPr lang="en-US" sz="2000" dirty="0"/>
              <a:t> — degree of pathogenicity</a:t>
            </a:r>
            <a:br>
              <a:rPr lang="en-US" sz="2000" dirty="0"/>
            </a:br>
            <a:r>
              <a:rPr lang="en-US" sz="2000" dirty="0"/>
              <a:t>(low / moderate / high / extremely high)</a:t>
            </a:r>
          </a:p>
          <a:p>
            <a:endParaRPr lang="en-US" sz="2000" dirty="0"/>
          </a:p>
          <a:p>
            <a:r>
              <a:rPr lang="en-US" sz="2000" b="1" dirty="0"/>
              <a:t>Infectious dose (ID₅₀)</a:t>
            </a:r>
            <a:r>
              <a:rPr lang="en-US" sz="2000" dirty="0"/>
              <a:t> — minimal number of microorganisms required to infect 50% of </a:t>
            </a:r>
            <a:r>
              <a:rPr lang="en-US" dirty="0"/>
              <a:t>exposed individuals</a:t>
            </a:r>
            <a:r>
              <a:rPr lang="en-US" sz="2000" dirty="0"/>
              <a:t>.</a:t>
            </a:r>
          </a:p>
          <a:p>
            <a:r>
              <a:rPr lang="en-US" sz="2000" b="1" dirty="0"/>
              <a:t>Invasiveness</a:t>
            </a:r>
            <a:r>
              <a:rPr lang="en-US" sz="2000" dirty="0"/>
              <a:t> — ability to penetrate tissues and spread.</a:t>
            </a:r>
          </a:p>
          <a:p>
            <a:r>
              <a:rPr lang="en-US" sz="2000" b="1" dirty="0"/>
              <a:t>Toxigenicity</a:t>
            </a:r>
            <a:r>
              <a:rPr lang="en-US" sz="2000" dirty="0"/>
              <a:t> — ability to produce toxins that damage the host.</a:t>
            </a:r>
          </a:p>
          <a:p>
            <a:endParaRPr lang="en-U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BE2E77-7507-779B-4438-9FF37DC5DA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456" y="332656"/>
            <a:ext cx="8939088" cy="595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260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4DD2E-09F0-C093-CBEA-CE02F7D3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latin typeface="+mn-lt"/>
              </a:rPr>
              <a:t>Opportunistic infections</a:t>
            </a:r>
            <a:br>
              <a:rPr lang="sr-Cyrl-RS" b="1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F632E-700F-9B24-2484-402FCB6EB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9368"/>
            <a:ext cx="8229600" cy="5688632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7200" dirty="0"/>
              <a:t>Opportunists are conditional pathogens — they cause disease only when host defenses are weakened.</a:t>
            </a:r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r>
              <a:rPr lang="en-US" sz="7200" dirty="0"/>
              <a:t>Risk factors:</a:t>
            </a:r>
          </a:p>
          <a:p>
            <a:r>
              <a:rPr lang="en-US" sz="7200" dirty="0"/>
              <a:t>immunosuppression (HIV, chemotherapy, transplantation)</a:t>
            </a:r>
          </a:p>
          <a:p>
            <a:r>
              <a:rPr lang="en-US" sz="7200" dirty="0"/>
              <a:t>prolonged antibiotic therapy</a:t>
            </a:r>
          </a:p>
          <a:p>
            <a:r>
              <a:rPr lang="en-US" sz="7200" dirty="0"/>
              <a:t>prematurity</a:t>
            </a:r>
          </a:p>
          <a:p>
            <a:r>
              <a:rPr lang="en-US" sz="7200" dirty="0"/>
              <a:t>chronic diseases</a:t>
            </a:r>
          </a:p>
          <a:p>
            <a:r>
              <a:rPr lang="en-US" sz="7200" dirty="0"/>
              <a:t>microbiota imbalance (dysbiosis)</a:t>
            </a:r>
          </a:p>
          <a:p>
            <a:endParaRPr lang="en-US" sz="7200" dirty="0"/>
          </a:p>
          <a:p>
            <a:pPr marL="0" indent="0">
              <a:buNone/>
            </a:pPr>
            <a:r>
              <a:rPr lang="en-US" sz="7200" b="1" dirty="0"/>
              <a:t>Typical pathogens:</a:t>
            </a:r>
          </a:p>
          <a:p>
            <a:pPr lvl="1"/>
            <a:r>
              <a:rPr lang="en-US" sz="5500" i="1" dirty="0"/>
              <a:t>Candida albicans</a:t>
            </a:r>
            <a:endParaRPr lang="en-US" sz="5500" dirty="0"/>
          </a:p>
          <a:p>
            <a:pPr lvl="1"/>
            <a:r>
              <a:rPr lang="en-US" sz="5500" i="1" dirty="0"/>
              <a:t>Pseudomonas aeruginosa</a:t>
            </a:r>
            <a:endParaRPr lang="en-US" sz="5500" dirty="0"/>
          </a:p>
          <a:p>
            <a:pPr lvl="1"/>
            <a:r>
              <a:rPr lang="en-US" sz="5500" i="1" dirty="0"/>
              <a:t>Clostridium difficile</a:t>
            </a:r>
            <a:endParaRPr lang="en-US" sz="5500" dirty="0"/>
          </a:p>
          <a:p>
            <a:pPr lvl="1"/>
            <a:r>
              <a:rPr lang="en-US" sz="5500" i="1" dirty="0"/>
              <a:t>Aspergillus</a:t>
            </a:r>
            <a:endParaRPr lang="en-US" sz="5500" dirty="0"/>
          </a:p>
          <a:p>
            <a:pPr lvl="1"/>
            <a:r>
              <a:rPr lang="en-US" sz="5500" dirty="0"/>
              <a:t>coagulase-negative </a:t>
            </a:r>
            <a:r>
              <a:rPr lang="en-US" sz="5500" i="1" dirty="0"/>
              <a:t>staphylococci</a:t>
            </a:r>
            <a:endParaRPr lang="en-US" i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49C7AA5-53E2-9608-B513-E591DA5F7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sr-Latn-R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</a:br>
            <a:endParaRPr kumimoji="0" lang="sr-Latn-R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22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543FF-D1F2-000B-0F32-ECEB8F7AC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9319580-7A39-7677-84F1-1DA86DC07321}"/>
              </a:ext>
            </a:extLst>
          </p:cNvPr>
          <p:cNvSpPr/>
          <p:nvPr/>
        </p:nvSpPr>
        <p:spPr>
          <a:xfrm>
            <a:off x="971600" y="1772816"/>
            <a:ext cx="7200800" cy="3312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/>
              <a:t>Opportunistic pathogens rarely cause disease in healthy hosts but become highly pathogenic in compromised immunity.</a:t>
            </a:r>
          </a:p>
        </p:txBody>
      </p:sp>
    </p:spTree>
    <p:extLst>
      <p:ext uri="{BB962C8B-B14F-4D97-AF65-F5344CB8AC3E}">
        <p14:creationId xmlns:p14="http://schemas.microsoft.com/office/powerpoint/2010/main" val="285235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3CF51-C53E-A3D1-4B3A-5C775B9B7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800200"/>
          </a:xfrm>
        </p:spPr>
        <p:txBody>
          <a:bodyPr>
            <a:noAutofit/>
          </a:bodyPr>
          <a:lstStyle/>
          <a:p>
            <a:r>
              <a:rPr lang="en-US" sz="3200" b="1" dirty="0"/>
              <a:t>Nosocomial infections</a:t>
            </a:r>
            <a:br>
              <a:rPr lang="en-US" sz="3200" b="1" dirty="0"/>
            </a:br>
            <a:br>
              <a:rPr lang="ru-RU" sz="3200" b="1" dirty="0"/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2C893-2372-0438-3A92-424DDC5F2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427" y="995028"/>
            <a:ext cx="8229600" cy="5616624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/>
              <a:t>Infections acquired during hospital stay that were not present at admission.</a:t>
            </a:r>
          </a:p>
          <a:p>
            <a:pPr marL="0" indent="0">
              <a:buNone/>
            </a:pPr>
            <a:endParaRPr lang="en-US" sz="8000" dirty="0"/>
          </a:p>
          <a:p>
            <a:pPr marL="0" indent="0">
              <a:buNone/>
            </a:pPr>
            <a:r>
              <a:rPr lang="en-US" sz="8000" b="1" dirty="0"/>
              <a:t>Main transmission routes</a:t>
            </a:r>
            <a:endParaRPr lang="en-US" sz="8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catheters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intubation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surgical wounds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intravenous lines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contaminated equipment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dirty="0"/>
              <a:t>hands of healthcare workers</a:t>
            </a:r>
            <a:br>
              <a:rPr lang="ru-RU" sz="6200" dirty="0"/>
            </a:br>
            <a:endParaRPr lang="ru-RU" sz="6200" dirty="0"/>
          </a:p>
          <a:p>
            <a:pPr marL="0" indent="0">
              <a:buNone/>
            </a:pPr>
            <a:r>
              <a:rPr lang="en-US" sz="8000" b="1" dirty="0"/>
              <a:t>Common pathogens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7200" i="1" dirty="0"/>
              <a:t>Staphylococcus aureus</a:t>
            </a:r>
            <a:r>
              <a:rPr lang="ru-RU" sz="7200" dirty="0"/>
              <a:t> (MRSA)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i="1" dirty="0"/>
              <a:t>Klebsiella pneumoniae</a:t>
            </a:r>
            <a:endParaRPr lang="en-US" sz="7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i="1" dirty="0"/>
              <a:t>Acinetobacter</a:t>
            </a:r>
            <a:endParaRPr lang="en-US" sz="7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i="1" dirty="0"/>
              <a:t>Enterococcus</a:t>
            </a:r>
            <a:r>
              <a:rPr lang="en-US" sz="7200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7200" i="1" dirty="0"/>
              <a:t>Pseudomonas</a:t>
            </a:r>
            <a:endParaRPr lang="en-US" sz="7200" dirty="0"/>
          </a:p>
          <a:p>
            <a:pPr marL="0" indent="0">
              <a:buNone/>
            </a:pPr>
            <a:br>
              <a:rPr lang="sr-Cyrl-RS" sz="6200" dirty="0"/>
            </a:br>
            <a:r>
              <a:rPr lang="en-US" sz="8000" b="1" dirty="0">
                <a:solidFill>
                  <a:schemeClr val="accent1"/>
                </a:solidFill>
              </a:rPr>
              <a:t>Often multidrug-resistant.</a:t>
            </a:r>
            <a:endParaRPr lang="sr-Cyrl-RS" sz="8000" b="1" dirty="0">
              <a:solidFill>
                <a:schemeClr val="accent1"/>
              </a:solidFill>
            </a:endParaRPr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819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What is the microbiome</a:t>
            </a:r>
            <a:endParaRPr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</a:t>
            </a:r>
            <a:r>
              <a:rPr lang="en-US" sz="2400" b="1" dirty="0">
                <a:solidFill>
                  <a:srgbClr val="FF0000"/>
                </a:solidFill>
              </a:rPr>
              <a:t> biome </a:t>
            </a:r>
            <a:r>
              <a:rPr lang="en-US" sz="2400" dirty="0"/>
              <a:t>is a community (ecosystem) of plant and animal species that share common environmental characteristics.</a:t>
            </a:r>
            <a:br>
              <a:rPr lang="en-US" sz="2400" dirty="0"/>
            </a:br>
            <a:r>
              <a:rPr lang="en-US" sz="2400" b="1" dirty="0">
                <a:solidFill>
                  <a:srgbClr val="FF0000"/>
                </a:solidFill>
              </a:rPr>
              <a:t>Microbiome = all microorganisms + their genes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Microbiota = microorganisms themselves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(bacteria, viruses, fungi, archaea)</a:t>
            </a:r>
          </a:p>
          <a:p>
            <a:pPr algn="just"/>
            <a:r>
              <a:rPr lang="en-US" sz="2400" dirty="0"/>
              <a:t>The concept of the human microbiome was first proposed by </a:t>
            </a:r>
            <a:r>
              <a:rPr lang="en-US" sz="2400" b="1" dirty="0">
                <a:solidFill>
                  <a:schemeClr val="accent1"/>
                </a:solidFill>
              </a:rPr>
              <a:t>Joshua Lederberg (2001)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—</a:t>
            </a:r>
            <a:br>
              <a:rPr lang="en-US" sz="2400" dirty="0"/>
            </a:br>
            <a:r>
              <a:rPr lang="en-US" sz="2400" dirty="0"/>
              <a:t>an ecological community of commensal, symbiotic and pathogenic microorganisms that share space within the human body.</a:t>
            </a:r>
          </a:p>
          <a:p>
            <a:endParaRPr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24512-5278-047A-B49D-D91A981FC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/>
              <a:t>Difference between opportunistic and nosocomial infections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DB68B9-2B68-B2C6-1F43-784F4C9F4305}"/>
              </a:ext>
            </a:extLst>
          </p:cNvPr>
          <p:cNvSpPr txBox="1"/>
          <p:nvPr/>
        </p:nvSpPr>
        <p:spPr>
          <a:xfrm>
            <a:off x="226368" y="5434781"/>
            <a:ext cx="8162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Overlap is common:</a:t>
            </a:r>
          </a:p>
          <a:p>
            <a:r>
              <a:rPr lang="en-US" dirty="0"/>
              <a:t>hospital patients are often immunocompromised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C14E67D-85A2-219F-7238-0B90A2BFEE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6542"/>
              </p:ext>
            </p:extLst>
          </p:nvPr>
        </p:nvGraphicFramePr>
        <p:xfrm>
          <a:off x="457200" y="2433474"/>
          <a:ext cx="8455968" cy="243568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18656">
                  <a:extLst>
                    <a:ext uri="{9D8B030D-6E8A-4147-A177-3AD203B41FA5}">
                      <a16:colId xmlns:a16="http://schemas.microsoft.com/office/drawing/2014/main" val="4168802554"/>
                    </a:ext>
                  </a:extLst>
                </a:gridCol>
                <a:gridCol w="2818656">
                  <a:extLst>
                    <a:ext uri="{9D8B030D-6E8A-4147-A177-3AD203B41FA5}">
                      <a16:colId xmlns:a16="http://schemas.microsoft.com/office/drawing/2014/main" val="2487702645"/>
                    </a:ext>
                  </a:extLst>
                </a:gridCol>
                <a:gridCol w="2818656">
                  <a:extLst>
                    <a:ext uri="{9D8B030D-6E8A-4147-A177-3AD203B41FA5}">
                      <a16:colId xmlns:a16="http://schemas.microsoft.com/office/drawing/2014/main" val="1195906280"/>
                    </a:ext>
                  </a:extLst>
                </a:gridCol>
              </a:tblGrid>
              <a:tr h="7412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Feature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Opportunistic infections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/>
                        <a:t>Nosocomial infections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4218546"/>
                  </a:ext>
                </a:extLst>
              </a:tr>
              <a:tr h="4235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Main trigger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Host immunodeficiency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Healthcare exposure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1260842"/>
                  </a:ext>
                </a:extLst>
              </a:tr>
              <a:tr h="4235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Typical patients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Immunocompromised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Hospitalized patients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0074269"/>
                  </a:ext>
                </a:extLst>
              </a:tr>
              <a:tr h="4235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Source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Endogenous flora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Exogenous pathogens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47553"/>
                  </a:ext>
                </a:extLst>
              </a:tr>
              <a:tr h="4235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/>
                        <a:t>Antibiotic resistance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Occasional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Frequent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724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329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33D32-6E8F-D359-512C-3A164D6D6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/>
              <a:t>Types of Microbial </a:t>
            </a:r>
            <a:br>
              <a:rPr lang="en-US" sz="2800" b="1" dirty="0"/>
            </a:br>
            <a:r>
              <a:rPr lang="en-US" sz="2800" b="1" dirty="0"/>
              <a:t>Interactions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B003B8B-93C4-8544-5921-4956439432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2770411"/>
              </p:ext>
            </p:extLst>
          </p:nvPr>
        </p:nvGraphicFramePr>
        <p:xfrm>
          <a:off x="291312" y="1988840"/>
          <a:ext cx="8561375" cy="47548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939802">
                  <a:extLst>
                    <a:ext uri="{9D8B030D-6E8A-4147-A177-3AD203B41FA5}">
                      <a16:colId xmlns:a16="http://schemas.microsoft.com/office/drawing/2014/main" val="285645932"/>
                    </a:ext>
                  </a:extLst>
                </a:gridCol>
                <a:gridCol w="1797864">
                  <a:extLst>
                    <a:ext uri="{9D8B030D-6E8A-4147-A177-3AD203B41FA5}">
                      <a16:colId xmlns:a16="http://schemas.microsoft.com/office/drawing/2014/main" val="44739430"/>
                    </a:ext>
                  </a:extLst>
                </a:gridCol>
                <a:gridCol w="2683365">
                  <a:extLst>
                    <a:ext uri="{9D8B030D-6E8A-4147-A177-3AD203B41FA5}">
                      <a16:colId xmlns:a16="http://schemas.microsoft.com/office/drawing/2014/main" val="1085066174"/>
                    </a:ext>
                  </a:extLst>
                </a:gridCol>
                <a:gridCol w="2140344">
                  <a:extLst>
                    <a:ext uri="{9D8B030D-6E8A-4147-A177-3AD203B41FA5}">
                      <a16:colId xmlns:a16="http://schemas.microsoft.com/office/drawing/2014/main" val="336310860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Type of Interaction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Relationship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Description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Example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2151979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>
                          <a:solidFill>
                            <a:srgbClr val="0000FF"/>
                          </a:solidFill>
                        </a:rPr>
                        <a:t>Commensalism</a:t>
                      </a:r>
                      <a:endParaRPr 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🙂 ↔ 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The microorganism benefits, while the host is neither harmed nor benefited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i="1" dirty="0"/>
                        <a:t>Staphylococcus epidermidis </a:t>
                      </a:r>
                      <a:r>
                        <a:rPr lang="en-US" sz="1800" dirty="0"/>
                        <a:t>on the skin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1130948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</a:rPr>
                        <a:t>Mutualism (Synergism)</a:t>
                      </a:r>
                      <a:endParaRPr lang="en-US" sz="18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🙂 ↔ 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Both organisms benefit from the association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i="1" dirty="0"/>
                        <a:t>Escherichia coli </a:t>
                      </a:r>
                      <a:r>
                        <a:rPr lang="it-IT" sz="1800" dirty="0"/>
                        <a:t>in the intestine – vitamin K synthesis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5566096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Parasitism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🙂 ↔ 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The microorganism benefits while the host is harmed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Mycobacterium tuberculosis, Salmonella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9595218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9E1F0CC-E334-2241-8B5B-EEC6E927EC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607" b="22391"/>
          <a:stretch>
            <a:fillRect/>
          </a:stretch>
        </p:blipFill>
        <p:spPr>
          <a:xfrm>
            <a:off x="4426049" y="114280"/>
            <a:ext cx="442663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714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260648"/>
            <a:ext cx="8784976" cy="889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Requirements for a microorganism to cause disease</a:t>
            </a:r>
          </a:p>
          <a:p>
            <a:endParaRPr lang="en-US" sz="2800" b="1" dirty="0"/>
          </a:p>
          <a:p>
            <a:endParaRPr lang="en-US" sz="2800" dirty="0"/>
          </a:p>
          <a:p>
            <a:r>
              <a:rPr lang="en-US" sz="2400" dirty="0"/>
              <a:t>A microorganism must:</a:t>
            </a:r>
          </a:p>
          <a:p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enter the host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colonize an appropriate ecological niche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evade or disrupt host defenses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replicate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damage host tissues and persist long enough to be transmitted to a new susceptible host</a:t>
            </a:r>
          </a:p>
          <a:p>
            <a:endParaRPr lang="en-U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Pathogenesis of infectious diseases</a:t>
            </a:r>
            <a:endParaRPr lang="sr-Cyrl-R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Stages: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entry — overcoming barriers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adhesion — binding to receptors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invasion — tissue penetration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immune evasion — avoiding host defense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damage — toxin effects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outcome — clinical symptoms</a:t>
            </a:r>
          </a:p>
          <a:p>
            <a:pPr marL="514350" indent="-514350">
              <a:buFont typeface="+mj-lt"/>
              <a:buAutoNum type="arabicPeriod"/>
            </a:pPr>
            <a:endParaRPr sz="24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A5C88FD-49AA-747D-EB79-4D03BC5F58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9966958"/>
              </p:ext>
            </p:extLst>
          </p:nvPr>
        </p:nvGraphicFramePr>
        <p:xfrm>
          <a:off x="17240" y="1124744"/>
          <a:ext cx="9126760" cy="1681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966207"/>
            <a:ext cx="8784976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Entry of microorganisms and overcoming innate immunity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b="1" dirty="0"/>
              <a:t>Host barriers</a:t>
            </a:r>
          </a:p>
          <a:p>
            <a:endParaRPr lang="en-US" sz="2400" dirty="0"/>
          </a:p>
          <a:p>
            <a:r>
              <a:rPr lang="en-US" sz="2400" dirty="0"/>
              <a:t>🔹 Mechanical — epithelium, mucus</a:t>
            </a:r>
            <a:br>
              <a:rPr lang="en-US" sz="2400" dirty="0"/>
            </a:br>
            <a:r>
              <a:rPr lang="en-US" sz="2400" dirty="0"/>
              <a:t>🔹 Chemical — pH, enzymes, antimicrobial peptides</a:t>
            </a:r>
            <a:br>
              <a:rPr lang="en-US" sz="2400" dirty="0"/>
            </a:br>
            <a:r>
              <a:rPr lang="en-US" sz="2400" dirty="0"/>
              <a:t>🔹 Biological — normal microbiota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b="1" dirty="0">
                <a:solidFill>
                  <a:schemeClr val="accent1"/>
                </a:solidFill>
              </a:rPr>
              <a:t>Breaching barriers is the first step of pathogenesis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0000FF"/>
              </a:solidFill>
            </a:endParaRPr>
          </a:p>
          <a:p>
            <a:endParaRPr lang="ru-RU" sz="2800" b="1" dirty="0">
              <a:solidFill>
                <a:srgbClr val="0000FF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7EACF1-8CAA-9A24-356B-D99FAA92BF68}"/>
              </a:ext>
            </a:extLst>
          </p:cNvPr>
          <p:cNvGrpSpPr/>
          <p:nvPr/>
        </p:nvGrpSpPr>
        <p:grpSpPr>
          <a:xfrm>
            <a:off x="395536" y="188640"/>
            <a:ext cx="1657790" cy="663116"/>
            <a:chOff x="4456" y="509011"/>
            <a:chExt cx="1657790" cy="663116"/>
          </a:xfrm>
          <a:scene3d>
            <a:camera prst="orthographicFront"/>
            <a:lightRig rig="flat" dir="t"/>
          </a:scene3d>
        </p:grpSpPr>
        <p:sp>
          <p:nvSpPr>
            <p:cNvPr id="4" name="Arrow: Chevron 3">
              <a:extLst>
                <a:ext uri="{FF2B5EF4-FFF2-40B4-BE49-F238E27FC236}">
                  <a16:creationId xmlns:a16="http://schemas.microsoft.com/office/drawing/2014/main" id="{DC6EEA0A-A2E4-35E1-7163-BE863CA10661}"/>
                </a:ext>
              </a:extLst>
            </p:cNvPr>
            <p:cNvSpPr/>
            <p:nvPr/>
          </p:nvSpPr>
          <p:spPr>
            <a:xfrm>
              <a:off x="4456" y="509011"/>
              <a:ext cx="1657790" cy="663116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4EA655F5-36E5-B56F-0DBA-17D4947357E8}"/>
                </a:ext>
              </a:extLst>
            </p:cNvPr>
            <p:cNvSpPr txBox="1"/>
            <p:nvPr/>
          </p:nvSpPr>
          <p:spPr>
            <a:xfrm>
              <a:off x="336014" y="509011"/>
              <a:ext cx="994674" cy="6631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kern="1200" dirty="0"/>
                <a:t>entry</a:t>
              </a:r>
              <a:r>
                <a:rPr lang="sr-Cyrl-RS" sz="1400" b="1" kern="1200" dirty="0"/>
                <a:t> </a:t>
              </a:r>
              <a:endParaRPr lang="en-US" sz="1400" b="1" kern="1200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136723A-FEDD-E60D-5DDA-CD3E05BA2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b="5164"/>
          <a:stretch>
            <a:fillRect/>
          </a:stretch>
        </p:blipFill>
        <p:spPr bwMode="auto">
          <a:xfrm>
            <a:off x="755576" y="1700808"/>
            <a:ext cx="567393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F639DE-822E-3DF2-EE18-F65DB803ACB0}"/>
              </a:ext>
            </a:extLst>
          </p:cNvPr>
          <p:cNvSpPr txBox="1"/>
          <p:nvPr/>
        </p:nvSpPr>
        <p:spPr>
          <a:xfrm>
            <a:off x="401419" y="116632"/>
            <a:ext cx="8748464" cy="6771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Adhesion</a:t>
            </a:r>
            <a:endParaRPr lang="en-US" sz="2400" dirty="0"/>
          </a:p>
          <a:p>
            <a:r>
              <a:rPr lang="en-US" sz="2200" dirty="0"/>
              <a:t>Adhesion involves interaction between: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pili and host cell receptors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adhesins and specific receptors</a:t>
            </a:r>
          </a:p>
          <a:p>
            <a:endParaRPr lang="en-US" sz="18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sr-Cyrl-RS" sz="1600" dirty="0"/>
          </a:p>
          <a:p>
            <a:endParaRPr lang="en-US" sz="2200" dirty="0"/>
          </a:p>
          <a:p>
            <a:r>
              <a:rPr lang="en-US" sz="2200" dirty="0"/>
              <a:t>Pili also contribute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motility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formation of microcolonies</a:t>
            </a:r>
          </a:p>
          <a:p>
            <a:endParaRPr lang="en-US" sz="2200" dirty="0"/>
          </a:p>
          <a:p>
            <a:r>
              <a:rPr lang="en-US" sz="2200" b="1" dirty="0"/>
              <a:t>Biofilm-</a:t>
            </a:r>
            <a:r>
              <a:rPr lang="en-US" dirty="0"/>
              <a:t>help bacteria survive longer and make them more resistant to antibiotics and immune response.</a:t>
            </a:r>
            <a:endParaRPr lang="en-US" sz="2200" b="1" dirty="0"/>
          </a:p>
          <a:p>
            <a:r>
              <a:rPr lang="en-US" sz="2400" dirty="0">
                <a:solidFill>
                  <a:srgbClr val="FF0000"/>
                </a:solidFill>
              </a:rPr>
              <a:t>Adhesion is essential for infection, and the formation of biofilms increases the ability of pathogens to persist.</a:t>
            </a:r>
            <a:endParaRPr lang="sr-Cyrl-RS" sz="2200" b="1" dirty="0">
              <a:solidFill>
                <a:srgbClr val="FF0000"/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5E94C79D-0EC0-00B0-B066-B26147E7B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8164" y="3212976"/>
            <a:ext cx="3017540" cy="23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D42A95-E143-7024-C13C-18486F783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2474" y="960070"/>
            <a:ext cx="2708920" cy="270892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D10C6BF-91AB-F726-FC89-03DCE73F3386}"/>
              </a:ext>
            </a:extLst>
          </p:cNvPr>
          <p:cNvGrpSpPr/>
          <p:nvPr/>
        </p:nvGrpSpPr>
        <p:grpSpPr>
          <a:xfrm>
            <a:off x="6804248" y="150035"/>
            <a:ext cx="1657790" cy="663116"/>
            <a:chOff x="1496467" y="509011"/>
            <a:chExt cx="1657790" cy="663116"/>
          </a:xfrm>
          <a:scene3d>
            <a:camera prst="orthographicFront"/>
            <a:lightRig rig="flat" dir="t"/>
          </a:scene3d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E10292C7-E533-ED84-F624-0C827F66BE75}"/>
                </a:ext>
              </a:extLst>
            </p:cNvPr>
            <p:cNvSpPr/>
            <p:nvPr/>
          </p:nvSpPr>
          <p:spPr>
            <a:xfrm>
              <a:off x="1496467" y="509011"/>
              <a:ext cx="1657790" cy="663116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Arrow: Chevron 4">
              <a:extLst>
                <a:ext uri="{FF2B5EF4-FFF2-40B4-BE49-F238E27FC236}">
                  <a16:creationId xmlns:a16="http://schemas.microsoft.com/office/drawing/2014/main" id="{2BC04BC9-89DD-0CA7-6DCA-39ECB32ADC11}"/>
                </a:ext>
              </a:extLst>
            </p:cNvPr>
            <p:cNvSpPr txBox="1"/>
            <p:nvPr/>
          </p:nvSpPr>
          <p:spPr>
            <a:xfrm>
              <a:off x="1828025" y="509011"/>
              <a:ext cx="994674" cy="6631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kern="1200" dirty="0"/>
                <a:t>adhesion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045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A92366-FF6D-1794-3857-EDFF6D113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782" y="2700188"/>
            <a:ext cx="5665217" cy="37768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9512" y="340221"/>
            <a:ext cx="878497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Microorganisms may be:</a:t>
            </a:r>
          </a:p>
          <a:p>
            <a:r>
              <a:rPr lang="en-US" sz="2000" b="1" dirty="0"/>
              <a:t>Obligate intracellular</a:t>
            </a:r>
            <a:r>
              <a:rPr lang="en-US" sz="2000" dirty="0"/>
              <a:t>→ survive only inside host cells</a:t>
            </a:r>
          </a:p>
          <a:p>
            <a:r>
              <a:rPr lang="en-US" sz="2000" b="1" dirty="0"/>
              <a:t>Facultative intracellular</a:t>
            </a:r>
            <a:r>
              <a:rPr lang="en-US" sz="2000" dirty="0"/>
              <a:t>→ survive both inside and outside host cells</a:t>
            </a:r>
          </a:p>
          <a:p>
            <a:endParaRPr lang="en-US" sz="2000" dirty="0"/>
          </a:p>
          <a:p>
            <a:r>
              <a:rPr lang="en-US" sz="2000" dirty="0"/>
              <a:t>Mechanisms of entry: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zipper mechanism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trigger mechanism</a:t>
            </a:r>
          </a:p>
          <a:p>
            <a:pPr lvl="0"/>
            <a:endParaRPr lang="sr-Cyrl-RS" sz="2000" b="1" dirty="0"/>
          </a:p>
          <a:p>
            <a:r>
              <a:rPr lang="en-US" sz="2000" dirty="0"/>
              <a:t>Invasion — entry into host cells:</a:t>
            </a:r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en-US" sz="2000" dirty="0"/>
              <a:t>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97390" y="3212976"/>
            <a:ext cx="39604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lphaUcPeriod"/>
            </a:pPr>
            <a:r>
              <a:rPr lang="en-US" sz="2000" b="1" dirty="0"/>
              <a:t>Adhesion</a:t>
            </a:r>
            <a:r>
              <a:rPr lang="en-US" sz="2000" dirty="0"/>
              <a:t>-interaction of bacterial </a:t>
            </a:r>
            <a:r>
              <a:rPr lang="en-US" sz="2000" dirty="0" err="1"/>
              <a:t>invasins</a:t>
            </a:r>
            <a:r>
              <a:rPr lang="en-US" sz="2000" dirty="0"/>
              <a:t> with host integrins→ activation of the host cytoskeleton</a:t>
            </a:r>
          </a:p>
          <a:p>
            <a:pPr marL="457200" indent="-457200">
              <a:buAutoNum type="alphaUcPeriod"/>
            </a:pPr>
            <a:r>
              <a:rPr lang="en-US" sz="2000" b="1" dirty="0"/>
              <a:t>Endocytosis</a:t>
            </a:r>
            <a:r>
              <a:rPr lang="en-US" sz="2000" dirty="0"/>
              <a:t>-bacterial uptake into the host cell</a:t>
            </a:r>
          </a:p>
          <a:p>
            <a:endParaRPr lang="en-US" sz="2000" dirty="0"/>
          </a:p>
          <a:p>
            <a:r>
              <a:rPr lang="en-US" sz="2000" dirty="0"/>
              <a:t>After entry bacteria may:</a:t>
            </a:r>
          </a:p>
          <a:p>
            <a:r>
              <a:rPr lang="en-US" sz="2000" dirty="0"/>
              <a:t>• escape into the cytosol</a:t>
            </a:r>
          </a:p>
          <a:p>
            <a:r>
              <a:rPr lang="en-US" sz="2000" dirty="0"/>
              <a:t>• survive inside endosomal / lysosomal compartments</a:t>
            </a:r>
            <a:endParaRPr lang="sr-Cyrl-RS" sz="2000" dirty="0">
              <a:latin typeface="Palatino Linotype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585806D-51F5-3516-BBEB-3869FBDA79BC}"/>
              </a:ext>
            </a:extLst>
          </p:cNvPr>
          <p:cNvGrpSpPr/>
          <p:nvPr/>
        </p:nvGrpSpPr>
        <p:grpSpPr>
          <a:xfrm>
            <a:off x="6948264" y="260648"/>
            <a:ext cx="1657790" cy="663116"/>
            <a:chOff x="2973597" y="509011"/>
            <a:chExt cx="1657790" cy="663116"/>
          </a:xfrm>
          <a:scene3d>
            <a:camera prst="orthographicFront"/>
            <a:lightRig rig="flat" dir="t"/>
          </a:scene3d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31F113B7-109A-F826-09DF-C4554836F3B5}"/>
                </a:ext>
              </a:extLst>
            </p:cNvPr>
            <p:cNvSpPr/>
            <p:nvPr/>
          </p:nvSpPr>
          <p:spPr>
            <a:xfrm>
              <a:off x="2973597" y="509011"/>
              <a:ext cx="1657790" cy="663116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87F7D517-82D5-1C0F-3751-59E34E2F2174}"/>
                </a:ext>
              </a:extLst>
            </p:cNvPr>
            <p:cNvSpPr txBox="1"/>
            <p:nvPr/>
          </p:nvSpPr>
          <p:spPr>
            <a:xfrm>
              <a:off x="3305155" y="509011"/>
              <a:ext cx="994674" cy="6631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kern="1200" dirty="0"/>
                <a:t>invasion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4563" y="116632"/>
            <a:ext cx="5385549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Survival in a new environment</a:t>
            </a:r>
          </a:p>
          <a:p>
            <a:endParaRPr lang="sr-Cyrl-RS" sz="2000" b="1" dirty="0"/>
          </a:p>
          <a:p>
            <a:r>
              <a:rPr lang="en-US" sz="2000" b="1" dirty="0"/>
              <a:t>Nutritional adaptation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They may adapt their metabolism or use nutrients from the host.</a:t>
            </a:r>
          </a:p>
          <a:p>
            <a:endParaRPr lang="en-US" sz="2000" dirty="0"/>
          </a:p>
          <a:p>
            <a:r>
              <a:rPr lang="en-US" sz="2000" b="1" dirty="0"/>
              <a:t>Immune evasion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modification of PAMPs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antiphagocytic mechanisms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complement inhibition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antigenic variation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induction of apoptosis</a:t>
            </a: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09723"/>
            <a:ext cx="5580112" cy="284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234449-3F65-9D1D-1E0B-13B8191BE249}"/>
              </a:ext>
            </a:extLst>
          </p:cNvPr>
          <p:cNvSpPr/>
          <p:nvPr/>
        </p:nvSpPr>
        <p:spPr>
          <a:xfrm>
            <a:off x="5076056" y="1481134"/>
            <a:ext cx="3779912" cy="24482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/>
              <a:t>Key strategies: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capsule formation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antigenic masking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inhibition of complement activation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secretion of anti-phagocytic factors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73F0CB-A918-5A62-893B-B39865F4DD6C}"/>
              </a:ext>
            </a:extLst>
          </p:cNvPr>
          <p:cNvGrpSpPr/>
          <p:nvPr/>
        </p:nvGrpSpPr>
        <p:grpSpPr>
          <a:xfrm>
            <a:off x="6804248" y="188640"/>
            <a:ext cx="1657790" cy="663116"/>
            <a:chOff x="4480490" y="509011"/>
            <a:chExt cx="1657790" cy="663116"/>
          </a:xfrm>
          <a:scene3d>
            <a:camera prst="orthographicFront"/>
            <a:lightRig rig="flat" dir="t"/>
          </a:scene3d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8C009BA0-E184-5F6C-DF31-EA3230CEA7D1}"/>
                </a:ext>
              </a:extLst>
            </p:cNvPr>
            <p:cNvSpPr/>
            <p:nvPr/>
          </p:nvSpPr>
          <p:spPr>
            <a:xfrm>
              <a:off x="4480490" y="509011"/>
              <a:ext cx="1657790" cy="663116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Arrow: Chevron 4">
              <a:extLst>
                <a:ext uri="{FF2B5EF4-FFF2-40B4-BE49-F238E27FC236}">
                  <a16:creationId xmlns:a16="http://schemas.microsoft.com/office/drawing/2014/main" id="{5CE4729B-BB8D-B55F-E586-15DF3DA5F231}"/>
                </a:ext>
              </a:extLst>
            </p:cNvPr>
            <p:cNvSpPr txBox="1"/>
            <p:nvPr/>
          </p:nvSpPr>
          <p:spPr>
            <a:xfrm>
              <a:off x="4812048" y="509011"/>
              <a:ext cx="994674" cy="6631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kern="1200" dirty="0"/>
                <a:t>immune evasion </a:t>
              </a:r>
              <a:endParaRPr lang="sr-Cyrl-RS" sz="1400" b="1" kern="1200" dirty="0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9301F0-2266-9D9D-D415-B1E05C3BE1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88" r="5113"/>
          <a:stretch>
            <a:fillRect/>
          </a:stretch>
        </p:blipFill>
        <p:spPr>
          <a:xfrm>
            <a:off x="287524" y="190500"/>
            <a:ext cx="8568952" cy="6477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18B7234-611A-97B6-7356-B043BEE54485}"/>
              </a:ext>
            </a:extLst>
          </p:cNvPr>
          <p:cNvGrpSpPr/>
          <p:nvPr/>
        </p:nvGrpSpPr>
        <p:grpSpPr>
          <a:xfrm>
            <a:off x="7308304" y="260648"/>
            <a:ext cx="1657790" cy="663116"/>
            <a:chOff x="5972501" y="509011"/>
            <a:chExt cx="1657790" cy="663116"/>
          </a:xfrm>
          <a:scene3d>
            <a:camera prst="orthographicFront"/>
            <a:lightRig rig="flat" dir="t"/>
          </a:scene3d>
        </p:grpSpPr>
        <p:sp>
          <p:nvSpPr>
            <p:cNvPr id="3" name="Arrow: Chevron 2">
              <a:extLst>
                <a:ext uri="{FF2B5EF4-FFF2-40B4-BE49-F238E27FC236}">
                  <a16:creationId xmlns:a16="http://schemas.microsoft.com/office/drawing/2014/main" id="{59C5D428-876D-635B-5072-65CFE3D63E1E}"/>
                </a:ext>
              </a:extLst>
            </p:cNvPr>
            <p:cNvSpPr/>
            <p:nvPr/>
          </p:nvSpPr>
          <p:spPr>
            <a:xfrm>
              <a:off x="5972501" y="509011"/>
              <a:ext cx="1657790" cy="663116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Arrow: Chevron 4">
              <a:extLst>
                <a:ext uri="{FF2B5EF4-FFF2-40B4-BE49-F238E27FC236}">
                  <a16:creationId xmlns:a16="http://schemas.microsoft.com/office/drawing/2014/main" id="{25F3C167-61BC-4F4A-A782-D1CB86E706B0}"/>
                </a:ext>
              </a:extLst>
            </p:cNvPr>
            <p:cNvSpPr txBox="1"/>
            <p:nvPr/>
          </p:nvSpPr>
          <p:spPr>
            <a:xfrm>
              <a:off x="6304059" y="509011"/>
              <a:ext cx="994674" cy="6631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b="1" kern="1200" dirty="0"/>
                <a:t>damage</a:t>
              </a:r>
              <a:endParaRPr lang="sr-Cyrl-RS" sz="13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2059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8F352C9-D2C5-153A-1E7F-9DDCCA33B851}"/>
              </a:ext>
            </a:extLst>
          </p:cNvPr>
          <p:cNvSpPr/>
          <p:nvPr/>
        </p:nvSpPr>
        <p:spPr>
          <a:xfrm>
            <a:off x="971600" y="1772816"/>
            <a:ext cx="7200800" cy="3312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/>
              <a:t>Disease is not caused only by the microorganism — it is the result of interaction between pathogen virulence and host response.</a:t>
            </a:r>
          </a:p>
        </p:txBody>
      </p:sp>
    </p:spTree>
    <p:extLst>
      <p:ext uri="{BB962C8B-B14F-4D97-AF65-F5344CB8AC3E}">
        <p14:creationId xmlns:p14="http://schemas.microsoft.com/office/powerpoint/2010/main" val="866696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Main microbiome sites</a:t>
            </a:r>
            <a:endParaRPr sz="24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Intestines</a:t>
            </a:r>
            <a:endParaRPr lang="sr-Cyrl-RS" sz="2400" dirty="0"/>
          </a:p>
          <a:p>
            <a:r>
              <a:rPr lang="en-US" sz="2400" dirty="0"/>
              <a:t>Skin</a:t>
            </a:r>
            <a:endParaRPr lang="sr-Cyrl-RS" sz="2400" dirty="0"/>
          </a:p>
          <a:p>
            <a:r>
              <a:rPr lang="en-US" sz="2400" dirty="0"/>
              <a:t>Oral cavity</a:t>
            </a:r>
            <a:endParaRPr lang="sr-Cyrl-RS" sz="2400" dirty="0"/>
          </a:p>
          <a:p>
            <a:r>
              <a:rPr lang="en-US" sz="2400" dirty="0"/>
              <a:t>Respiratory tract</a:t>
            </a:r>
            <a:endParaRPr lang="sr-Cyrl-RS" sz="2400" dirty="0"/>
          </a:p>
          <a:p>
            <a:r>
              <a:rPr lang="en-US" sz="2400" dirty="0"/>
              <a:t>Urogenital tract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F5C77A-3222-FC8A-68B3-8B2308AA13F9}"/>
              </a:ext>
            </a:extLst>
          </p:cNvPr>
          <p:cNvSpPr txBox="1">
            <a:spLocks/>
          </p:cNvSpPr>
          <p:nvPr/>
        </p:nvSpPr>
        <p:spPr>
          <a:xfrm>
            <a:off x="3851920" y="4581128"/>
            <a:ext cx="4987280" cy="1697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~10¹³–10¹⁴ microbial cells</a:t>
            </a:r>
            <a:br>
              <a:rPr lang="en-US" sz="2000" dirty="0"/>
            </a:br>
            <a:r>
              <a:rPr lang="en-US" sz="2000" dirty="0"/>
              <a:t>Number of microbial genes &gt;&gt; human genes</a:t>
            </a:r>
            <a:br>
              <a:rPr lang="en-US" sz="2000" dirty="0"/>
            </a:br>
            <a:r>
              <a:rPr lang="en-US" sz="2000" dirty="0"/>
              <a:t>The microbiome functions as a </a:t>
            </a:r>
            <a:r>
              <a:rPr lang="en-US" sz="2000" b="1" dirty="0"/>
              <a:t>metabolic superorganism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5EA8F2-787E-6716-096C-B8E2F646B9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9259" t="3457" r="10273" b="4089"/>
          <a:stretch>
            <a:fillRect/>
          </a:stretch>
        </p:blipFill>
        <p:spPr>
          <a:xfrm>
            <a:off x="2267744" y="0"/>
            <a:ext cx="3987634" cy="687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149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13D47-A450-77AA-F318-6374E7977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Transmission of infection</a:t>
            </a:r>
            <a:br>
              <a:rPr lang="en-US" dirty="0"/>
            </a:br>
            <a:br>
              <a:rPr lang="ru-RU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8FB7A-4545-8D0C-EDA1-326FD29C4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256" y="1052736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Transmission </a:t>
            </a:r>
            <a:r>
              <a:rPr lang="en-US" sz="2400" dirty="0"/>
              <a:t>of infection involves the </a:t>
            </a:r>
            <a:r>
              <a:rPr lang="en-US" sz="2400" dirty="0">
                <a:solidFill>
                  <a:srgbClr val="FF0000"/>
                </a:solidFill>
              </a:rPr>
              <a:t>transfer of microorganisms from a reservoir to a susceptible host </a:t>
            </a:r>
            <a:r>
              <a:rPr lang="en-US" sz="2400" dirty="0"/>
              <a:t>by a specific route of transmission.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Routes:</a:t>
            </a:r>
          </a:p>
          <a:p>
            <a:r>
              <a:rPr lang="en-US" sz="2400" dirty="0"/>
              <a:t>direct contact</a:t>
            </a:r>
          </a:p>
          <a:p>
            <a:r>
              <a:rPr lang="en-US" sz="2400" dirty="0"/>
              <a:t>droplet and aerosol</a:t>
            </a:r>
          </a:p>
          <a:p>
            <a:r>
              <a:rPr lang="en-US" sz="2400" dirty="0"/>
              <a:t>fecal–oral route</a:t>
            </a:r>
          </a:p>
          <a:p>
            <a:r>
              <a:rPr lang="en-US" sz="2400" dirty="0"/>
              <a:t>vector-borne transmission</a:t>
            </a:r>
          </a:p>
          <a:p>
            <a:r>
              <a:rPr lang="en-US" sz="2400" dirty="0"/>
              <a:t>contaminated objects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4C0602-0EF9-7750-24A3-3EBEAB549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2492896"/>
            <a:ext cx="4221088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322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BC988-EC35-7B0A-9597-47FC3E547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/>
              <a:t>Virulence factors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9DD0A-1520-7C02-8D2C-AABDE8CBF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298" y="836712"/>
            <a:ext cx="8784976" cy="5832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Virulence factors </a:t>
            </a:r>
            <a:r>
              <a:rPr lang="en-US" sz="2600" dirty="0">
                <a:solidFill>
                  <a:srgbClr val="0070C0"/>
                </a:solidFill>
              </a:rPr>
              <a:t>allow bacteria to attach, invade, evade the immune system, spread in tissues, and damage the host</a:t>
            </a:r>
            <a:r>
              <a:rPr lang="en-US" sz="26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Colonization factors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adhesins → attachment to host cells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biofilm formation → persistent colonization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sz="2400" b="1" dirty="0"/>
              <a:t>Invasion factors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err="1"/>
              <a:t>invasins</a:t>
            </a:r>
            <a:r>
              <a:rPr lang="en-US" sz="2200" dirty="0"/>
              <a:t> → entry into host cells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tissue-spreading enzymes → hyaluronidase, collagenase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400" b="1" dirty="0"/>
              <a:t>Immune evasion mechanisms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capsule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antigenic variation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inhibition of phagocytosis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400" b="1" dirty="0"/>
              <a:t>Toxins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exotoxins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/>
              <a:t>endotoxin</a:t>
            </a:r>
            <a:br>
              <a:rPr lang="en-US" sz="2200" dirty="0"/>
            </a:br>
            <a:r>
              <a:rPr lang="en-US" sz="2200" dirty="0"/>
              <a:t>→ </a:t>
            </a:r>
            <a:r>
              <a:rPr lang="en-US" sz="2200" b="1" dirty="0"/>
              <a:t>direct damage to host tissues</a:t>
            </a:r>
            <a:endParaRPr lang="en-US" sz="2200" dirty="0"/>
          </a:p>
          <a:p>
            <a:endParaRPr lang="en-US" dirty="0"/>
          </a:p>
        </p:txBody>
      </p:sp>
      <p:pic>
        <p:nvPicPr>
          <p:cNvPr id="6146" name="Picture 2" descr="Bacterial Virulence Factors — Mechanisms, Types, and Clinical Significance">
            <a:extLst>
              <a:ext uri="{FF2B5EF4-FFF2-40B4-BE49-F238E27FC236}">
                <a16:creationId xmlns:a16="http://schemas.microsoft.com/office/drawing/2014/main" id="{09AFC383-F081-2252-7DE0-F2184B195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794" y="3933056"/>
            <a:ext cx="3974480" cy="264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0939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24CD44-7322-9899-D610-295B99772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63" y="3990511"/>
            <a:ext cx="4972581" cy="2867489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06EAFC2-41A9-1651-0D7F-3597E0B370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08104" y="4285491"/>
            <a:ext cx="3598329" cy="21067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56E879-4FA4-0505-B6DB-CE92FC3F0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5794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en-US" sz="2400" b="1" dirty="0"/>
              <a:t>Adhesive factors include</a:t>
            </a:r>
            <a:br>
              <a:rPr lang="en-US" sz="2400" dirty="0"/>
            </a:br>
            <a:br>
              <a:rPr lang="sr-Cyrl-RS" sz="2400" b="1" dirty="0"/>
            </a:br>
            <a:endParaRPr lang="en-US" sz="2400" b="1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EC50A71-368C-0AA9-824F-83572910A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963" y="649576"/>
            <a:ext cx="418736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pili (fimbriae)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surface adhesins (proteins)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lipoteichoic acids (Gram+)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glycocalyx / biofilm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B6F4D3-6BD3-4A6A-51AA-57CDAC27D2A9}"/>
              </a:ext>
            </a:extLst>
          </p:cNvPr>
          <p:cNvSpPr txBox="1"/>
          <p:nvPr/>
        </p:nvSpPr>
        <p:spPr>
          <a:xfrm>
            <a:off x="4970588" y="1342702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Functions: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enable colonization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bind host receptors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resist mechanical removal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2A534A-6F00-D655-62A8-43C0E0E11F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575" t="46456" b="9132"/>
          <a:stretch>
            <a:fillRect/>
          </a:stretch>
        </p:blipFill>
        <p:spPr>
          <a:xfrm>
            <a:off x="457201" y="2666141"/>
            <a:ext cx="2458616" cy="150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04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BABC-5437-E1BF-52E6-CD83FEB03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6CE0B-E6D1-8F95-61C5-7DD4C2FB4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en-US" sz="3200" b="1" dirty="0"/>
              <a:t>Invasive bacterial factors </a:t>
            </a:r>
            <a:r>
              <a:rPr lang="sr-Cyrl-RS" sz="3200" b="1" dirty="0"/>
              <a:t>:</a:t>
            </a:r>
            <a:br>
              <a:rPr lang="sr-Cyrl-RS" sz="2400" b="1" dirty="0"/>
            </a:br>
            <a:endParaRPr lang="en-U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CACFE-31D9-212A-2BAF-FC86DF17C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687" y="4499450"/>
            <a:ext cx="3465452" cy="231030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E3DC3B-9091-05D5-6EA3-ACFE45FF0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64704"/>
            <a:ext cx="8229600" cy="4525963"/>
          </a:xfrm>
        </p:spPr>
        <p:txBody>
          <a:bodyPr/>
          <a:lstStyle/>
          <a:p>
            <a:r>
              <a:rPr lang="en-US" sz="2400" b="1" dirty="0"/>
              <a:t>Invasion</a:t>
            </a:r>
            <a:r>
              <a:rPr lang="en-US" sz="2400" dirty="0"/>
              <a:t> is the </a:t>
            </a:r>
            <a:r>
              <a:rPr lang="en-US" sz="2400" b="1" dirty="0"/>
              <a:t>entry of bacteria into host cells and their spread into surrounding tissues.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b="1" dirty="0" err="1"/>
              <a:t>Invasins</a:t>
            </a:r>
            <a:br>
              <a:rPr lang="en-US" sz="2400" dirty="0"/>
            </a:br>
            <a:r>
              <a:rPr lang="en-US" sz="2000" dirty="0"/>
              <a:t>• surface proteins that bind to </a:t>
            </a:r>
            <a:r>
              <a:rPr lang="en-US" sz="2000" b="1" dirty="0">
                <a:solidFill>
                  <a:srgbClr val="FF0000"/>
                </a:solidFill>
              </a:rPr>
              <a:t>host cell receptors </a:t>
            </a:r>
            <a:r>
              <a:rPr lang="en-US" sz="2000" b="1" dirty="0"/>
              <a:t>(e.g., integrins)</a:t>
            </a:r>
            <a:br>
              <a:rPr lang="en-US" sz="2000" dirty="0"/>
            </a:br>
            <a:r>
              <a:rPr lang="en-US" sz="2000" dirty="0"/>
              <a:t>• activate the </a:t>
            </a:r>
            <a:r>
              <a:rPr lang="en-US" sz="2000" b="1" dirty="0">
                <a:solidFill>
                  <a:srgbClr val="FF0000"/>
                </a:solidFill>
              </a:rPr>
              <a:t>host cytoskeleton and initiate endocytosis</a:t>
            </a:r>
            <a:br>
              <a:rPr lang="en-US" sz="2000" dirty="0"/>
            </a:br>
            <a:r>
              <a:rPr lang="en-US" sz="2000" i="1" dirty="0"/>
              <a:t>(zipper mechanism)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Secretion systems (Type III, Type IV)</a:t>
            </a:r>
            <a:br>
              <a:rPr lang="en-US" sz="2400" dirty="0"/>
            </a:br>
            <a:r>
              <a:rPr lang="en-US" sz="2000" dirty="0"/>
              <a:t>•</a:t>
            </a:r>
            <a:r>
              <a:rPr lang="en-US" sz="24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translocate effector proteins into host cells</a:t>
            </a:r>
            <a:br>
              <a:rPr lang="en-US" sz="2000" dirty="0"/>
            </a:br>
            <a:r>
              <a:rPr lang="en-US" sz="2000" dirty="0"/>
              <a:t>• induce </a:t>
            </a:r>
            <a:r>
              <a:rPr lang="en-US" sz="2000" b="1" dirty="0">
                <a:solidFill>
                  <a:srgbClr val="FF0000"/>
                </a:solidFill>
              </a:rPr>
              <a:t>cytoskeleton rearrangement</a:t>
            </a:r>
            <a:br>
              <a:rPr lang="en-US" sz="2000" dirty="0"/>
            </a:br>
            <a:r>
              <a:rPr lang="en-US" sz="2000" i="1" dirty="0"/>
              <a:t>(trigger mechanism)</a:t>
            </a:r>
            <a:endParaRPr lang="en-US" sz="2000" dirty="0"/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A6E9DA-495D-159C-1D20-6CB7B3FFA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53" y="3209527"/>
            <a:ext cx="3168535" cy="337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173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F3414A-FC1B-DE53-7499-9B642417D6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405"/>
          <a:stretch>
            <a:fillRect/>
          </a:stretch>
        </p:blipFill>
        <p:spPr>
          <a:xfrm>
            <a:off x="3610745" y="3645024"/>
            <a:ext cx="5512768" cy="31825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525A3A-AA44-80D3-7D8B-3FF0E265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567" y="44624"/>
            <a:ext cx="8229600" cy="854968"/>
          </a:xfrm>
        </p:spPr>
        <p:txBody>
          <a:bodyPr>
            <a:normAutofit/>
          </a:bodyPr>
          <a:lstStyle/>
          <a:p>
            <a:r>
              <a:rPr lang="en-US" sz="3200" b="1" dirty="0"/>
              <a:t>Extracellular Enzymes — Invasion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E687C-83C4-7D92-49C3-8DB364D8F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995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/>
              <a:t>Function:</a:t>
            </a:r>
            <a:r>
              <a:rPr lang="en-US" sz="2200" dirty="0"/>
              <a:t> enable penetration and spread of bacteria through host tissues</a:t>
            </a:r>
            <a:endParaRPr lang="en-US" sz="2200" b="1" dirty="0"/>
          </a:p>
          <a:p>
            <a:pPr marL="0" indent="0">
              <a:buNone/>
            </a:pPr>
            <a:r>
              <a:rPr lang="en-US" sz="2000" b="1" dirty="0"/>
              <a:t>Most important examples:</a:t>
            </a:r>
            <a:endParaRPr lang="en-US" sz="2000" dirty="0"/>
          </a:p>
          <a:p>
            <a:r>
              <a:rPr lang="en-US" sz="2000" b="1" dirty="0"/>
              <a:t>Hyaluronidase</a:t>
            </a:r>
            <a:r>
              <a:rPr lang="en-US" sz="2000" dirty="0"/>
              <a:t> — degrades the intercellular matrix</a:t>
            </a:r>
          </a:p>
          <a:p>
            <a:r>
              <a:rPr lang="en-US" sz="2000" b="1" dirty="0"/>
              <a:t>Collagenase</a:t>
            </a:r>
            <a:r>
              <a:rPr lang="en-US" sz="2000" dirty="0"/>
              <a:t> — destroys connective tissue</a:t>
            </a:r>
          </a:p>
          <a:p>
            <a:r>
              <a:rPr lang="en-US" sz="2000" b="1" dirty="0"/>
              <a:t>Coagulase</a:t>
            </a:r>
            <a:r>
              <a:rPr lang="en-US" sz="2000" dirty="0"/>
              <a:t> — forms a protective fibrin coat</a:t>
            </a:r>
          </a:p>
          <a:p>
            <a:r>
              <a:rPr lang="en-US" sz="2000" b="1" dirty="0"/>
              <a:t>Streptokinase</a:t>
            </a:r>
            <a:r>
              <a:rPr lang="en-US" sz="2000" dirty="0"/>
              <a:t> — dissolves clots and facilitates </a:t>
            </a:r>
            <a:r>
              <a:rPr lang="en-US" sz="2200" dirty="0"/>
              <a:t>spread</a:t>
            </a:r>
          </a:p>
        </p:txBody>
      </p:sp>
    </p:spTree>
    <p:extLst>
      <p:ext uri="{BB962C8B-B14F-4D97-AF65-F5344CB8AC3E}">
        <p14:creationId xmlns:p14="http://schemas.microsoft.com/office/powerpoint/2010/main" val="3140494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2AC28-64F3-F264-5DE2-8BD1AB36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sz="3200" b="1" dirty="0"/>
              <a:t>Toxins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0AF6C-B74F-F9A7-8856-A9D814BD1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980728"/>
            <a:ext cx="8369965" cy="4525963"/>
          </a:xfrm>
        </p:spPr>
        <p:txBody>
          <a:bodyPr/>
          <a:lstStyle/>
          <a:p>
            <a:r>
              <a:rPr lang="en-US" sz="2400" b="1" dirty="0"/>
              <a:t>Exotoxins</a:t>
            </a:r>
            <a:br>
              <a:rPr lang="en-US" sz="2400" dirty="0"/>
            </a:br>
            <a:r>
              <a:rPr lang="en-US" sz="2400" dirty="0"/>
              <a:t>— protein toxins actively produced by bacteria that act specifically on target cells.</a:t>
            </a:r>
          </a:p>
          <a:p>
            <a:r>
              <a:rPr lang="en-US" sz="2400" b="1" dirty="0"/>
              <a:t>Endotoxins</a:t>
            </a:r>
            <a:br>
              <a:rPr lang="en-US" sz="2400" dirty="0"/>
            </a:br>
            <a:r>
              <a:rPr lang="en-US" sz="2400" dirty="0"/>
              <a:t>— lipopolysaccharides of the outer membrane of Gram-negative bacteria that induce systemic inflammatory responses.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0252241-FE2D-46EF-7034-78A81C1AA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620824"/>
              </p:ext>
            </p:extLst>
          </p:nvPr>
        </p:nvGraphicFramePr>
        <p:xfrm>
          <a:off x="457200" y="3810953"/>
          <a:ext cx="8229600" cy="28651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19521057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05681582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59541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/>
                        <a:t>Feature</a:t>
                      </a:r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Exotoxins</a:t>
                      </a:r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Endotoxins</a:t>
                      </a:r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50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Nature</a:t>
                      </a:r>
                      <a:endParaRPr lang="en-US" sz="1800"/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Proteins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Lipopolysaccharides (LPS)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15444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Origin</a:t>
                      </a:r>
                      <a:endParaRPr lang="en-US" sz="1800"/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Produced by Gram+ and Gram− bacteria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Outer membrane of Gram− bacteria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278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Release</a:t>
                      </a:r>
                      <a:endParaRPr lang="en-US" sz="1800"/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Actively secreted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Released during cell lysis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1197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Effect</a:t>
                      </a:r>
                      <a:endParaRPr lang="en-US" sz="1800"/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Specific, targeted 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Systemic inflammatory response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6257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Vaccine</a:t>
                      </a:r>
                      <a:endParaRPr lang="en-US" sz="1800" dirty="0"/>
                    </a:p>
                  </a:txBody>
                  <a:tcPr anchor="ctr">
                    <a:solidFill>
                      <a:srgbClr val="C5D3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Yes (toxoid vaccines possible)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No toxoid vaccines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5471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8236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401" y="188640"/>
            <a:ext cx="8784976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 </a:t>
            </a:r>
          </a:p>
          <a:p>
            <a:r>
              <a:rPr lang="en-US" sz="2800" b="1" dirty="0"/>
              <a:t>Classification of exotoxins</a:t>
            </a:r>
          </a:p>
          <a:p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AB toxins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membrane-acting toxins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superantigens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072EB5-2097-35A0-B1E0-82BE1CBB2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2717515"/>
            <a:ext cx="5940152" cy="396010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49F6-6CA2-1365-552B-06EB8C1CD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062" y="188640"/>
            <a:ext cx="8229600" cy="457199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AB toxins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652B5-D8AC-207C-58D8-7C6592458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78" y="645839"/>
            <a:ext cx="8712968" cy="52894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dirty="0"/>
              <a:t>AB toxins have two functional subunits: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200" b="1" dirty="0"/>
              <a:t>Mechanism</a:t>
            </a:r>
            <a:endParaRPr lang="en-US" sz="2200" dirty="0"/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B </a:t>
            </a:r>
            <a:r>
              <a:rPr lang="en-US" sz="2200" dirty="0"/>
              <a:t>subunit binds receptor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/>
              <a:t>toxin enters via endocytosis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A</a:t>
            </a:r>
            <a:r>
              <a:rPr lang="en-US" sz="2200" dirty="0"/>
              <a:t> subunit is released into cytoplasm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A</a:t>
            </a:r>
            <a:r>
              <a:rPr lang="en-US" sz="2200" dirty="0"/>
              <a:t> subunit enzymatically modifies</a:t>
            </a:r>
          </a:p>
          <a:p>
            <a:pPr marL="457200" indent="0">
              <a:buNone/>
            </a:pPr>
            <a:r>
              <a:rPr lang="en-US" sz="2200" dirty="0"/>
              <a:t> target protein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sz="2200" dirty="0"/>
              <a:t>cellular function is disrupted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2B9508-3D5B-F1C2-E9FB-A73C89D12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045269"/>
              </p:ext>
            </p:extLst>
          </p:nvPr>
        </p:nvGraphicFramePr>
        <p:xfrm>
          <a:off x="239654" y="1103038"/>
          <a:ext cx="8229600" cy="10972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194722">
                  <a:extLst>
                    <a:ext uri="{9D8B030D-6E8A-4147-A177-3AD203B41FA5}">
                      <a16:colId xmlns:a16="http://schemas.microsoft.com/office/drawing/2014/main" val="585287963"/>
                    </a:ext>
                  </a:extLst>
                </a:gridCol>
                <a:gridCol w="6034878">
                  <a:extLst>
                    <a:ext uri="{9D8B030D-6E8A-4147-A177-3AD203B41FA5}">
                      <a16:colId xmlns:a16="http://schemas.microsoft.com/office/drawing/2014/main" val="36220087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/>
                        <a:t>Toxin Subunit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/>
                        <a:t>Role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9327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B subunit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Responsible for binding to host cell receptor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386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 subunit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Enters cytoplasm and exerts enzymatic activity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52728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B574930-2DEA-31B0-488C-752525D38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2363864"/>
            <a:ext cx="3048264" cy="45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848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3B7D9C-09FA-F90D-354F-A028A085F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18"/>
            <a:ext cx="5541471" cy="36943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52337B-A618-98D8-98AD-94116DC018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" r="2488" b="24801"/>
          <a:stretch>
            <a:fillRect/>
          </a:stretch>
        </p:blipFill>
        <p:spPr>
          <a:xfrm>
            <a:off x="5004048" y="1556792"/>
            <a:ext cx="4032448" cy="3185078"/>
          </a:xfrm>
          <a:prstGeom prst="rect">
            <a:avLst/>
          </a:prstGeom>
        </p:spPr>
      </p:pic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C68E1F1-4598-2001-23F8-CF2C71D1D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182446"/>
              </p:ext>
            </p:extLst>
          </p:nvPr>
        </p:nvGraphicFramePr>
        <p:xfrm>
          <a:off x="518863" y="4941168"/>
          <a:ext cx="8517633" cy="15849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39211">
                  <a:extLst>
                    <a:ext uri="{9D8B030D-6E8A-4147-A177-3AD203B41FA5}">
                      <a16:colId xmlns:a16="http://schemas.microsoft.com/office/drawing/2014/main" val="1244632968"/>
                    </a:ext>
                  </a:extLst>
                </a:gridCol>
                <a:gridCol w="2839211">
                  <a:extLst>
                    <a:ext uri="{9D8B030D-6E8A-4147-A177-3AD203B41FA5}">
                      <a16:colId xmlns:a16="http://schemas.microsoft.com/office/drawing/2014/main" val="3891569696"/>
                    </a:ext>
                  </a:extLst>
                </a:gridCol>
                <a:gridCol w="2839211">
                  <a:extLst>
                    <a:ext uri="{9D8B030D-6E8A-4147-A177-3AD203B41FA5}">
                      <a16:colId xmlns:a16="http://schemas.microsoft.com/office/drawing/2014/main" val="6600610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/>
                        <a:t>Pathogen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/>
                        <a:t>Toxin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/>
                        <a:t>Main 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6446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i="1" dirty="0"/>
                        <a:t>Vibrio cholerae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Cholera toxin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Disrupts intracellular signaling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3424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i="1" dirty="0"/>
                        <a:t>Clostridium tetani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Tetanospasmin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Blocks neurotransmission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0679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i="1" dirty="0"/>
                        <a:t>Corynebacterium diphtheriae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Diphtheria toxin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Inhibits protein synthesis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758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748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717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Functions of the microbiome</a:t>
            </a:r>
            <a:endParaRPr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Metabolic</a:t>
            </a:r>
            <a:endParaRPr lang="en-US" sz="2400" dirty="0"/>
          </a:p>
          <a:p>
            <a:r>
              <a:rPr lang="en-US" sz="2200" dirty="0"/>
              <a:t>fiber degradation</a:t>
            </a:r>
          </a:p>
          <a:p>
            <a:r>
              <a:rPr lang="en-US" sz="2200" dirty="0"/>
              <a:t>vitamin synthesis (K, B)</a:t>
            </a:r>
          </a:p>
          <a:p>
            <a:pPr marL="0" indent="0">
              <a:buNone/>
            </a:pPr>
            <a:r>
              <a:rPr lang="en-US" sz="2400" b="1" dirty="0"/>
              <a:t>Immune</a:t>
            </a:r>
            <a:endParaRPr lang="en-US" sz="2400" dirty="0"/>
          </a:p>
          <a:p>
            <a:r>
              <a:rPr lang="en-US" sz="2200" dirty="0"/>
              <a:t>maturation of the immune system</a:t>
            </a:r>
          </a:p>
          <a:p>
            <a:r>
              <a:rPr lang="en-US" sz="2200" dirty="0"/>
              <a:t>tolerance to antigens</a:t>
            </a:r>
          </a:p>
          <a:p>
            <a:pPr marL="0" indent="0">
              <a:buNone/>
            </a:pPr>
            <a:r>
              <a:rPr lang="en-US" sz="2400" b="1" dirty="0"/>
              <a:t>Barrier</a:t>
            </a:r>
            <a:endParaRPr lang="en-US" sz="2400" dirty="0"/>
          </a:p>
          <a:p>
            <a:r>
              <a:rPr lang="en-US" sz="2200" dirty="0"/>
              <a:t>competition with pathogens</a:t>
            </a:r>
          </a:p>
          <a:p>
            <a:r>
              <a:rPr lang="en-US" sz="2200" dirty="0"/>
              <a:t>production of antimicrobial molecules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103F351A-A468-C9BF-DD46-8A5FF164A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188" y="4399934"/>
            <a:ext cx="39243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2D98D-595C-ED5B-B7F5-347B921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44016"/>
          </a:xfrm>
        </p:spPr>
        <p:txBody>
          <a:bodyPr>
            <a:noAutofit/>
          </a:bodyPr>
          <a:lstStyle/>
          <a:p>
            <a:r>
              <a:rPr lang="en-US" sz="3200" b="1" dirty="0"/>
              <a:t>Membrane-acting exotoxins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15F11-29FC-72BD-3089-355AE3D96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64704"/>
            <a:ext cx="8229600" cy="50734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Membrane toxins </a:t>
            </a:r>
            <a:r>
              <a:rPr lang="en-US" sz="2200" b="1" dirty="0">
                <a:solidFill>
                  <a:srgbClr val="FF0000"/>
                </a:solidFill>
              </a:rPr>
              <a:t>directly damage the cell membrane </a:t>
            </a:r>
            <a:r>
              <a:rPr lang="en-US" sz="2200" dirty="0"/>
              <a:t>— they </a:t>
            </a:r>
            <a:r>
              <a:rPr lang="en-US" sz="2200" b="1" dirty="0">
                <a:solidFill>
                  <a:srgbClr val="0000FF"/>
                </a:solidFill>
              </a:rPr>
              <a:t>do not alter signaling pathways </a:t>
            </a:r>
            <a:r>
              <a:rPr lang="en-US" sz="2200" dirty="0"/>
              <a:t>but physically destroy cells.</a:t>
            </a:r>
          </a:p>
          <a:p>
            <a:pPr marL="0" indent="0">
              <a:buNone/>
            </a:pPr>
            <a:r>
              <a:rPr lang="en-US" sz="2200" b="1" dirty="0"/>
              <a:t>1. Pore-forming toxins</a:t>
            </a:r>
            <a:endParaRPr lang="en-US" sz="2200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form channels in membranes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cause ion imbalance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result → osmotic lysis</a:t>
            </a:r>
          </a:p>
          <a:p>
            <a:pPr marL="0" indent="0">
              <a:buNone/>
            </a:pPr>
            <a:r>
              <a:rPr lang="en-US" sz="2200" b="1" dirty="0"/>
              <a:t>Examples:</a:t>
            </a:r>
          </a:p>
          <a:p>
            <a:r>
              <a:rPr lang="en-US" sz="2000" i="1" dirty="0"/>
              <a:t>Staphylococcus aureus</a:t>
            </a:r>
            <a:r>
              <a:rPr lang="en-US" sz="2000" dirty="0"/>
              <a:t> — </a:t>
            </a:r>
            <a:r>
              <a:rPr lang="el-GR" sz="2000" dirty="0"/>
              <a:t>α-</a:t>
            </a:r>
            <a:r>
              <a:rPr lang="en-US" sz="2000" dirty="0"/>
              <a:t>toxin</a:t>
            </a:r>
          </a:p>
          <a:p>
            <a:r>
              <a:rPr lang="en-US" sz="2000" i="1" dirty="0"/>
              <a:t>Streptococcus pyogenes</a:t>
            </a:r>
            <a:r>
              <a:rPr lang="en-US" sz="2000" dirty="0"/>
              <a:t> — streptolysin O, S</a:t>
            </a:r>
          </a:p>
          <a:p>
            <a:pPr marL="0" indent="0">
              <a:buNone/>
            </a:pPr>
            <a:r>
              <a:rPr lang="en-US" sz="2200" b="1" dirty="0"/>
              <a:t>2. Phospholipase toxins</a:t>
            </a:r>
            <a:endParaRPr lang="en-US" sz="2200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hydrolyze membrane phospholipids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destroy lipid bilayer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cause tissue necrosis</a:t>
            </a:r>
          </a:p>
          <a:p>
            <a:pPr marL="0" lvl="1" indent="0">
              <a:buNone/>
            </a:pPr>
            <a:r>
              <a:rPr lang="en-US" sz="2200" b="1" dirty="0"/>
              <a:t>Examples: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i="1" dirty="0"/>
              <a:t>Clostridium perfringens</a:t>
            </a:r>
            <a:r>
              <a:rPr lang="en-US" sz="2000" dirty="0"/>
              <a:t> — </a:t>
            </a:r>
            <a:r>
              <a:rPr lang="el-GR" sz="2000" dirty="0"/>
              <a:t>α-</a:t>
            </a:r>
            <a:r>
              <a:rPr lang="en-US" sz="2000" dirty="0"/>
              <a:t>toxin</a:t>
            </a:r>
          </a:p>
        </p:txBody>
      </p:sp>
    </p:spTree>
    <p:extLst>
      <p:ext uri="{BB962C8B-B14F-4D97-AF65-F5344CB8AC3E}">
        <p14:creationId xmlns:p14="http://schemas.microsoft.com/office/powerpoint/2010/main" val="16441562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B4E43-8448-EA91-A0F4-0C7DC2A1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359"/>
            <a:ext cx="8229600" cy="825353"/>
          </a:xfrm>
        </p:spPr>
        <p:txBody>
          <a:bodyPr>
            <a:normAutofit/>
          </a:bodyPr>
          <a:lstStyle/>
          <a:p>
            <a:r>
              <a:rPr lang="en-US" sz="3200" b="1" dirty="0"/>
              <a:t>Superantigens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E80B2-85AA-AF4D-682B-A2526A44C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" y="1067950"/>
            <a:ext cx="8229600" cy="26346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8800" dirty="0"/>
              <a:t>Superantigens are bacterial toxins that directly link:</a:t>
            </a:r>
          </a:p>
          <a:p>
            <a:pPr marL="0" indent="0">
              <a:buNone/>
            </a:pPr>
            <a:r>
              <a:rPr lang="en-US" sz="8800" b="1" dirty="0"/>
              <a:t>TCR (V</a:t>
            </a:r>
            <a:r>
              <a:rPr lang="el-GR" sz="8800" b="1" dirty="0"/>
              <a:t>β </a:t>
            </a:r>
            <a:r>
              <a:rPr lang="en-US" sz="8800" b="1" dirty="0"/>
              <a:t>domain) + MHC II </a:t>
            </a:r>
            <a:r>
              <a:rPr lang="en-US" sz="8800" dirty="0"/>
              <a:t>without antigen processing → massive nonspecific activation of T lymphocytes.</a:t>
            </a:r>
          </a:p>
          <a:p>
            <a:pPr marL="0" indent="0">
              <a:buNone/>
            </a:pPr>
            <a:endParaRPr lang="en-US" sz="8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8800" b="1" dirty="0"/>
              <a:t>Mechanism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/>
              <a:t>bypass antigen specificity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/>
              <a:t>activate up to 20–30% of T cells (instead of &lt;0.01%)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/>
              <a:t>cause cytokine storm → IL-2, TNF-α, IFN-γ, IL-1</a:t>
            </a:r>
          </a:p>
          <a:p>
            <a:endParaRPr lang="en-US" sz="4400" b="1" dirty="0"/>
          </a:p>
          <a:p>
            <a:endParaRPr lang="en-US" sz="4400" dirty="0"/>
          </a:p>
          <a:p>
            <a:pPr marL="0" indent="0">
              <a:buNone/>
            </a:pPr>
            <a:br>
              <a:rPr lang="en-US" sz="2900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A8FD4-86C0-B47E-9788-10E88E1BC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702630"/>
            <a:ext cx="4716016" cy="31440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CDAC52-CBE2-FBEE-1095-434B37D9E6A8}"/>
              </a:ext>
            </a:extLst>
          </p:cNvPr>
          <p:cNvSpPr txBox="1"/>
          <p:nvPr/>
        </p:nvSpPr>
        <p:spPr>
          <a:xfrm>
            <a:off x="156592" y="4005064"/>
            <a:ext cx="39113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Examples</a:t>
            </a:r>
            <a:endParaRPr lang="en-US" sz="2000" dirty="0"/>
          </a:p>
          <a:p>
            <a:r>
              <a:rPr lang="en-US" sz="2000" i="1" dirty="0"/>
              <a:t>Staphylococcus aureus</a:t>
            </a:r>
            <a:r>
              <a:rPr lang="en-US" sz="2000" dirty="0"/>
              <a:t> — TSST-1, enterotoxins</a:t>
            </a:r>
          </a:p>
          <a:p>
            <a:r>
              <a:rPr lang="en-US" sz="2000" i="1" dirty="0"/>
              <a:t>Streptococcus pyogenes</a:t>
            </a:r>
            <a:r>
              <a:rPr lang="en-US" sz="2000" dirty="0"/>
              <a:t> — streptococcal pyrogenic toxins</a:t>
            </a:r>
          </a:p>
        </p:txBody>
      </p:sp>
    </p:spTree>
    <p:extLst>
      <p:ext uri="{BB962C8B-B14F-4D97-AF65-F5344CB8AC3E}">
        <p14:creationId xmlns:p14="http://schemas.microsoft.com/office/powerpoint/2010/main" val="29545598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E200E-9901-0F45-15B8-73E1F4203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Endotoxin (lipopolysaccharide, LPS)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097CD-0DCC-C65C-AB8F-6E2ED9039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805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Most systemic effects of endotoxin are mediated primarily by TNF-α and IL-1, whose production is stimulated by LPS.</a:t>
            </a:r>
          </a:p>
          <a:p>
            <a:r>
              <a:rPr lang="en-US" sz="2000" dirty="0"/>
              <a:t>Local inflammation and tissue damage</a:t>
            </a:r>
          </a:p>
          <a:p>
            <a:r>
              <a:rPr lang="en-US" sz="2000" dirty="0"/>
              <a:t>Systemic effects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8194" name="Picture 2" descr="Innate immune sensing and its roots: the story of endotox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666999"/>
            <a:ext cx="5715000" cy="4191001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3FC5BF-E4B0-1C3D-BCD1-D1E7825CA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212976"/>
            <a:ext cx="2156589" cy="29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365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677442-B85B-3E84-F4DB-055BEC7F7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844" t="2691" r="13639"/>
          <a:stretch>
            <a:fillRect/>
          </a:stretch>
        </p:blipFill>
        <p:spPr>
          <a:xfrm>
            <a:off x="827584" y="1420"/>
            <a:ext cx="7715200" cy="66310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592DB3-0ED5-A084-E851-A130D605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216024"/>
          </a:xfrm>
        </p:spPr>
        <p:txBody>
          <a:bodyPr>
            <a:normAutofit fontScale="90000"/>
          </a:bodyPr>
          <a:lstStyle/>
          <a:p>
            <a:pPr algn="l"/>
            <a:br>
              <a:rPr lang="en-US" sz="2200" dirty="0"/>
            </a:br>
            <a:br>
              <a:rPr lang="sr-Cyrl-R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205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CF86-A98A-794A-CDB5-4F5595796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E981CB8-0112-1897-5B8B-6D34D1798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52" y="400736"/>
            <a:ext cx="8592096" cy="572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228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CA4C6-381E-E589-3BCD-581F1797B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B62147-5BC1-1704-B536-B4D74D1AEAE9}"/>
              </a:ext>
            </a:extLst>
          </p:cNvPr>
          <p:cNvSpPr/>
          <p:nvPr/>
        </p:nvSpPr>
        <p:spPr>
          <a:xfrm>
            <a:off x="971600" y="1772816"/>
            <a:ext cx="7200800" cy="3312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/>
              <a:t>Toxins are often the main factors of disease severity rather than bacterial load.</a:t>
            </a:r>
          </a:p>
        </p:txBody>
      </p:sp>
    </p:spTree>
    <p:extLst>
      <p:ext uri="{BB962C8B-B14F-4D97-AF65-F5344CB8AC3E}">
        <p14:creationId xmlns:p14="http://schemas.microsoft.com/office/powerpoint/2010/main" val="31612055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95ED4-01DF-3AE6-1762-7BA511948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</a:rPr>
              <a:t>Diagnostics of bacterial infections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994CCAE-BA9F-813C-4AE9-16C369C640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221278"/>
            <a:ext cx="8686800" cy="421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sz="2400" dirty="0"/>
              <a:t>Diagnostics of bacterial infections involves laboratory methods used to identify bacterial pathogens.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Based on analysis of clinical samples:</a:t>
            </a:r>
          </a:p>
          <a:p>
            <a:r>
              <a:rPr lang="en-US" sz="2400" dirty="0"/>
              <a:t>blood</a:t>
            </a:r>
          </a:p>
          <a:p>
            <a:r>
              <a:rPr lang="en-US" sz="2400" dirty="0"/>
              <a:t>urine</a:t>
            </a:r>
          </a:p>
          <a:p>
            <a:r>
              <a:rPr lang="en-US" sz="2400" dirty="0"/>
              <a:t>sputum</a:t>
            </a:r>
          </a:p>
          <a:p>
            <a:r>
              <a:rPr lang="en-US" sz="2400" dirty="0"/>
              <a:t>Stool</a:t>
            </a:r>
          </a:p>
          <a:p>
            <a:r>
              <a:rPr lang="en-US" sz="2400" dirty="0"/>
              <a:t>CSF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3077" name="Picture 5" descr="6.3A: Culture Media - Biology LibreTexts">
            <a:extLst>
              <a:ext uri="{FF2B5EF4-FFF2-40B4-BE49-F238E27FC236}">
                <a16:creationId xmlns:a16="http://schemas.microsoft.com/office/drawing/2014/main" id="{EE45755D-5F52-F122-BF43-01981F15C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661" y="4809980"/>
            <a:ext cx="3226490" cy="204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&amp;pound;14m EU project to aid meningitis diagnosis and cut antibiotic use |  Imperial News | Imperial College London">
            <a:extLst>
              <a:ext uri="{FF2B5EF4-FFF2-40B4-BE49-F238E27FC236}">
                <a16:creationId xmlns:a16="http://schemas.microsoft.com/office/drawing/2014/main" id="{C3BFBEEE-D6EB-249E-8A0D-781467FEB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202" y="4809980"/>
            <a:ext cx="2957034" cy="204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577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365090-8F1C-9348-3F1C-FF431BE97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429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748" y="26160"/>
            <a:ext cx="8229600" cy="510553"/>
          </a:xfrm>
        </p:spPr>
        <p:txBody>
          <a:bodyPr>
            <a:noAutofit/>
          </a:bodyPr>
          <a:lstStyle/>
          <a:p>
            <a:r>
              <a:rPr lang="en-US" sz="3200" b="1" dirty="0"/>
              <a:t>Sample collection</a:t>
            </a:r>
            <a:endParaRPr lang="en-US" sz="32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9EF5570-4E53-59D7-D42C-0B0AD562F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91" y="583976"/>
            <a:ext cx="9044609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200" dirty="0"/>
              <a:t>Samples must be properly collected and transported because errors at this stage can lead to false-negative results.</a:t>
            </a:r>
          </a:p>
          <a:p>
            <a:endParaRPr lang="en-US" sz="2200" dirty="0"/>
          </a:p>
          <a:p>
            <a:r>
              <a:rPr lang="en-US" sz="2200" b="1" dirty="0"/>
              <a:t>Sterile samples</a:t>
            </a:r>
            <a:endParaRPr lang="en-US" sz="2200" dirty="0"/>
          </a:p>
          <a:p>
            <a:r>
              <a:rPr lang="en-US" sz="2200" dirty="0"/>
              <a:t>blood</a:t>
            </a:r>
          </a:p>
          <a:p>
            <a:r>
              <a:rPr lang="en-US" sz="2200" dirty="0"/>
              <a:t>cerebrospinal fluid</a:t>
            </a:r>
          </a:p>
          <a:p>
            <a:r>
              <a:rPr lang="en-US" sz="2200" dirty="0"/>
              <a:t>pleural fluid</a:t>
            </a:r>
          </a:p>
          <a:p>
            <a:r>
              <a:rPr lang="en-US" sz="2200" dirty="0"/>
              <a:t>peritoneal fluid</a:t>
            </a:r>
          </a:p>
          <a:p>
            <a:endParaRPr lang="en-US" sz="2200" dirty="0"/>
          </a:p>
          <a:p>
            <a:r>
              <a:rPr lang="en-US" sz="2200" b="1" dirty="0"/>
              <a:t>Non-sterile samples</a:t>
            </a:r>
            <a:endParaRPr lang="en-US" sz="2200" dirty="0"/>
          </a:p>
          <a:p>
            <a:r>
              <a:rPr lang="en-US" sz="2200" dirty="0"/>
              <a:t>respiratory tract</a:t>
            </a:r>
          </a:p>
          <a:p>
            <a:r>
              <a:rPr lang="en-US" sz="2200" dirty="0"/>
              <a:t>skin</a:t>
            </a:r>
          </a:p>
          <a:p>
            <a:r>
              <a:rPr lang="en-US" sz="2200" dirty="0"/>
              <a:t>urine</a:t>
            </a:r>
          </a:p>
          <a:p>
            <a:r>
              <a:rPr lang="en-US" sz="2200" dirty="0"/>
              <a:t>stool</a:t>
            </a:r>
          </a:p>
          <a:p>
            <a:pPr marL="800100" lvl="1" indent="-34290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sz="2200" dirty="0">
              <a:latin typeface="Palatino Linotype" panose="02040502050505030304" pitchFamily="18" charset="0"/>
            </a:endParaRPr>
          </a:p>
          <a:p>
            <a:pPr marL="800100" lvl="1" indent="-34290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Samples must be placed in transport media to keep bacteria viable for up to 24 h. 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1027" name="Picture 3" descr="What are the key points to remember when sending a sample for microbiological  testing?">
            <a:extLst>
              <a:ext uri="{FF2B5EF4-FFF2-40B4-BE49-F238E27FC236}">
                <a16:creationId xmlns:a16="http://schemas.microsoft.com/office/drawing/2014/main" id="{D0897DEF-F09B-ADB6-B3CE-3833134D1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44824"/>
            <a:ext cx="5192284" cy="341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2677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74C18-75B4-20D5-0519-36EEE756E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/>
              <a:t>Sample storage temperature</a:t>
            </a:r>
            <a:br>
              <a:rPr lang="en-US" sz="3200" dirty="0"/>
            </a:br>
            <a:br>
              <a:rPr lang="ru-RU" sz="2400" dirty="0">
                <a:latin typeface="Palatino Linotype" panose="02040502050505030304" pitchFamily="18" charset="0"/>
              </a:rPr>
            </a:b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DAD2F-FAF8-6712-E480-2A93D49B7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1417638"/>
            <a:ext cx="8229600" cy="45259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Serum → −20 °C</a:t>
            </a:r>
          </a:p>
          <a:p>
            <a:r>
              <a:rPr lang="en-US" sz="2400" dirty="0"/>
              <a:t>Urine, stool, swabs, sputum, tissue → +4 °C</a:t>
            </a:r>
          </a:p>
          <a:p>
            <a:r>
              <a:rPr lang="en-US" sz="2400" dirty="0"/>
              <a:t>CSF and anaerobic samples → +25 °C</a:t>
            </a:r>
          </a:p>
          <a:p>
            <a:r>
              <a:rPr lang="en-US" sz="2400" dirty="0"/>
              <a:t>Inoculated media → +37 °C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  <p:pic>
        <p:nvPicPr>
          <p:cNvPr id="8194" name="Picture 2" descr="Step-by-Step Microbiological Analysis in Foods">
            <a:extLst>
              <a:ext uri="{FF2B5EF4-FFF2-40B4-BE49-F238E27FC236}">
                <a16:creationId xmlns:a16="http://schemas.microsoft.com/office/drawing/2014/main" id="{F906194B-33A1-6102-CF42-0CD4EC108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437111"/>
            <a:ext cx="3150560" cy="209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icrobiological Laboratory - Globaltest Laboratory">
            <a:extLst>
              <a:ext uri="{FF2B5EF4-FFF2-40B4-BE49-F238E27FC236}">
                <a16:creationId xmlns:a16="http://schemas.microsoft.com/office/drawing/2014/main" id="{CAE7A581-DAD9-F5A5-BD02-0AFA9392E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695" y="4437110"/>
            <a:ext cx="3135627" cy="208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frigerator that complies with Medical &amp; Laboratory Standards">
            <a:extLst>
              <a:ext uri="{FF2B5EF4-FFF2-40B4-BE49-F238E27FC236}">
                <a16:creationId xmlns:a16="http://schemas.microsoft.com/office/drawing/2014/main" id="{6181F55D-C434-B50F-0E05-451CC594D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329" y="4437110"/>
            <a:ext cx="2481656" cy="208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359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D690-27FC-E253-6E14-93047D32F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184"/>
            <a:ext cx="8229600" cy="670788"/>
          </a:xfrm>
        </p:spPr>
        <p:txBody>
          <a:bodyPr>
            <a:normAutofit/>
          </a:bodyPr>
          <a:lstStyle/>
          <a:p>
            <a:r>
              <a:rPr lang="en-US" sz="2800" b="1" dirty="0"/>
              <a:t>Normal microbiota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E37193-FE6C-6EE6-F752-C1D76FB1C0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324364"/>
              </p:ext>
            </p:extLst>
          </p:nvPr>
        </p:nvGraphicFramePr>
        <p:xfrm>
          <a:off x="259632" y="980728"/>
          <a:ext cx="8856984" cy="492729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944216">
                  <a:extLst>
                    <a:ext uri="{9D8B030D-6E8A-4147-A177-3AD203B41FA5}">
                      <a16:colId xmlns:a16="http://schemas.microsoft.com/office/drawing/2014/main" val="573743188"/>
                    </a:ext>
                  </a:extLst>
                </a:gridCol>
                <a:gridCol w="5912768">
                  <a:extLst>
                    <a:ext uri="{9D8B030D-6E8A-4147-A177-3AD203B41FA5}">
                      <a16:colId xmlns:a16="http://schemas.microsoft.com/office/drawing/2014/main" val="810963619"/>
                    </a:ext>
                  </a:extLst>
                </a:gridCol>
              </a:tblGrid>
              <a:tr h="3233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Body Site</a:t>
                      </a:r>
                      <a:endParaRPr lang="en-US" sz="180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/>
                        <a:t>Representative Microorganisms</a:t>
                      </a:r>
                      <a:endParaRPr lang="en-US" sz="2000"/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1510162470"/>
                  </a:ext>
                </a:extLst>
              </a:tr>
              <a:tr h="1055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Skin</a:t>
                      </a:r>
                      <a:endParaRPr lang="en-US" sz="1800" dirty="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i="1" dirty="0"/>
                        <a:t>Staphylococcus epidermidis, Staphylococcus aureus, Corynebacterium spp., </a:t>
                      </a:r>
                      <a:r>
                        <a:rPr lang="en-US" sz="2000" i="1" dirty="0" err="1"/>
                        <a:t>Cutibacterium</a:t>
                      </a:r>
                      <a:r>
                        <a:rPr lang="en-US" sz="2000" i="1" dirty="0"/>
                        <a:t> spp., Candida spp., Malassezia spp.</a:t>
                      </a:r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1718400912"/>
                  </a:ext>
                </a:extLst>
              </a:tr>
              <a:tr h="1055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Nose and Nasopharynx</a:t>
                      </a:r>
                      <a:endParaRPr lang="en-US" sz="180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i="1" dirty="0"/>
                        <a:t>Staphylococcus aureus, Streptococcus pneumoniae, Streptococcus pyogenes, Neisseria meningitidis, </a:t>
                      </a:r>
                      <a:r>
                        <a:rPr lang="en-US" sz="2000" i="1" dirty="0" err="1"/>
                        <a:t>Haemophilus</a:t>
                      </a:r>
                      <a:r>
                        <a:rPr lang="en-US" sz="2000" i="1" dirty="0"/>
                        <a:t> influenzae, Moraxella catarrhalis</a:t>
                      </a:r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4153097809"/>
                  </a:ext>
                </a:extLst>
              </a:tr>
              <a:tr h="1055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Oral Cavity</a:t>
                      </a:r>
                      <a:endParaRPr lang="en-US" sz="180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i="1" dirty="0"/>
                        <a:t>Streptococcus mutans, Streptococcus sanguinis, Streptococcus salivarius, Actinomyces spp., </a:t>
                      </a:r>
                      <a:r>
                        <a:rPr lang="en-US" sz="2000" i="1" dirty="0" err="1"/>
                        <a:t>Veillonella</a:t>
                      </a:r>
                      <a:r>
                        <a:rPr lang="en-US" sz="2000" i="1" dirty="0"/>
                        <a:t> spp., Fusobacterium spp., Candida spp.</a:t>
                      </a:r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3333875732"/>
                  </a:ext>
                </a:extLst>
              </a:tr>
              <a:tr h="8111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Gastrointestinal Tract</a:t>
                      </a:r>
                      <a:endParaRPr lang="en-US" sz="180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i="1" dirty="0"/>
                        <a:t>Bacteroides spp., Escherichia coli, Enterococcus spp., Lactobacillus spp., Clostridium spp., Bifidobacterium spp.</a:t>
                      </a:r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3727898215"/>
                  </a:ext>
                </a:extLst>
              </a:tr>
              <a:tr h="3233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Urogenital Tract</a:t>
                      </a:r>
                      <a:endParaRPr lang="en-US" sz="1800" dirty="0"/>
                    </a:p>
                  </a:txBody>
                  <a:tcPr marL="79403" marR="79403" marT="39701" marB="3970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i="1" dirty="0"/>
                        <a:t>Lactobacillus spp.</a:t>
                      </a:r>
                    </a:p>
                  </a:txBody>
                  <a:tcPr marL="79403" marR="79403" marT="39701" marB="39701" anchor="ctr"/>
                </a:tc>
                <a:extLst>
                  <a:ext uri="{0D108BD9-81ED-4DB2-BD59-A6C34878D82A}">
                    <a16:rowId xmlns:a16="http://schemas.microsoft.com/office/drawing/2014/main" val="3064360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5806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6A920-552A-6A8D-2215-B2235F70A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ADC675-A087-9919-CDE9-C59C4DDBA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52736"/>
            <a:ext cx="8435280" cy="53522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076882-ECDD-DEF5-F065-D55909B76423}"/>
              </a:ext>
            </a:extLst>
          </p:cNvPr>
          <p:cNvSpPr txBox="1"/>
          <p:nvPr/>
        </p:nvSpPr>
        <p:spPr>
          <a:xfrm>
            <a:off x="3203848" y="332656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Microscopy</a:t>
            </a:r>
          </a:p>
        </p:txBody>
      </p:sp>
    </p:spTree>
    <p:extLst>
      <p:ext uri="{BB962C8B-B14F-4D97-AF65-F5344CB8AC3E}">
        <p14:creationId xmlns:p14="http://schemas.microsoft.com/office/powerpoint/2010/main" val="20235230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518A-250B-BF12-A641-957B6510B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en-US" sz="3200" b="1" dirty="0"/>
              <a:t>Simple staining</a:t>
            </a:r>
            <a:endParaRPr lang="en-US" sz="3200" dirty="0"/>
          </a:p>
        </p:txBody>
      </p:sp>
      <p:pic>
        <p:nvPicPr>
          <p:cNvPr id="5122" name="Picture 2" descr="Gram stain of the bacterium, Staphylococcus aureus. This bacteria is gram positive.">
            <a:extLst>
              <a:ext uri="{FF2B5EF4-FFF2-40B4-BE49-F238E27FC236}">
                <a16:creationId xmlns:a16="http://schemas.microsoft.com/office/drawing/2014/main" id="{A0CF3FC1-5B19-755F-1621-5CEB58754F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844" y="3275172"/>
            <a:ext cx="4240302" cy="341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ncapsulated bacilli on the methylene blue stain of the mouse spleen... |  Download Scientific Diagram">
            <a:extLst>
              <a:ext uri="{FF2B5EF4-FFF2-40B4-BE49-F238E27FC236}">
                <a16:creationId xmlns:a16="http://schemas.microsoft.com/office/drawing/2014/main" id="{AA184F9D-BD3A-95B5-E1D9-8643B0396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74" y="3571509"/>
            <a:ext cx="4159526" cy="311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2F9FC7-F07A-66F3-DA26-882D3250CA5F}"/>
              </a:ext>
            </a:extLst>
          </p:cNvPr>
          <p:cNvSpPr txBox="1"/>
          <p:nvPr/>
        </p:nvSpPr>
        <p:spPr>
          <a:xfrm>
            <a:off x="526774" y="915210"/>
            <a:ext cx="75736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Single dye → shows morphology: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bacterial shape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arrangement (chains, clusters)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size</a:t>
            </a:r>
          </a:p>
          <a:p>
            <a:endParaRPr lang="en-US" sz="2400" dirty="0"/>
          </a:p>
          <a:p>
            <a:r>
              <a:rPr lang="en-US" sz="2400" b="1" dirty="0">
                <a:solidFill>
                  <a:srgbClr val="0000FF"/>
                </a:solidFill>
              </a:rPr>
              <a:t>No species differentiation — morphology only.</a:t>
            </a:r>
          </a:p>
        </p:txBody>
      </p:sp>
    </p:spTree>
    <p:extLst>
      <p:ext uri="{BB962C8B-B14F-4D97-AF65-F5344CB8AC3E}">
        <p14:creationId xmlns:p14="http://schemas.microsoft.com/office/powerpoint/2010/main" val="299233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BEA36-75E6-EC8E-12C5-AEAAB45A6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Differential staining</a:t>
            </a:r>
            <a:endParaRPr lang="en-US" sz="3200" dirty="0"/>
          </a:p>
        </p:txBody>
      </p:sp>
      <p:pic>
        <p:nvPicPr>
          <p:cNvPr id="6146" name="Picture 2" descr="Gram stain positive&amp;Negative.">
            <a:extLst>
              <a:ext uri="{FF2B5EF4-FFF2-40B4-BE49-F238E27FC236}">
                <a16:creationId xmlns:a16="http://schemas.microsoft.com/office/drawing/2014/main" id="{86DE4D0D-054E-C97B-6313-E80A5C7C1F7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78" y="4128858"/>
            <a:ext cx="4641574" cy="245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846C45-5983-483F-26CB-19AFF52BD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70988"/>
            <a:ext cx="686758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Distinguishes bacterial types: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Gram-positive vs Gram-negative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acid-fast bacteria</a:t>
            </a:r>
          </a:p>
          <a:p>
            <a:endParaRPr lang="en-US" sz="2400" dirty="0"/>
          </a:p>
          <a:p>
            <a:r>
              <a:rPr lang="en-US" sz="2400" dirty="0"/>
              <a:t>→ </a:t>
            </a:r>
            <a:r>
              <a:rPr lang="en-US" sz="2400" b="1" dirty="0">
                <a:solidFill>
                  <a:srgbClr val="0000FF"/>
                </a:solidFill>
              </a:rPr>
              <a:t>reveals structural differences in the cell wall</a:t>
            </a:r>
            <a:r>
              <a:rPr lang="en-US" sz="2400" dirty="0"/>
              <a:t>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D5704-C3B2-5564-5CA0-4D0F55BEF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084" y="3578087"/>
            <a:ext cx="3018540" cy="30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187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F3E5B-3B6A-5085-332C-9DB0C7F28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Special staining</a:t>
            </a:r>
            <a:endParaRPr lang="en-US" sz="3200" dirty="0"/>
          </a:p>
        </p:txBody>
      </p:sp>
      <p:pic>
        <p:nvPicPr>
          <p:cNvPr id="7170" name="Picture 2" descr="1.13: Capsule Stain - Biology LibreTexts">
            <a:extLst>
              <a:ext uri="{FF2B5EF4-FFF2-40B4-BE49-F238E27FC236}">
                <a16:creationId xmlns:a16="http://schemas.microsoft.com/office/drawing/2014/main" id="{C9130F8A-73AD-B69F-0FAD-21A036C994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62"/>
          <a:stretch>
            <a:fillRect/>
          </a:stretch>
        </p:blipFill>
        <p:spPr bwMode="auto">
          <a:xfrm>
            <a:off x="140863" y="4277996"/>
            <a:ext cx="3904363" cy="245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ndospore staining - Wikipedia">
            <a:extLst>
              <a:ext uri="{FF2B5EF4-FFF2-40B4-BE49-F238E27FC236}">
                <a16:creationId xmlns:a16="http://schemas.microsoft.com/office/drawing/2014/main" id="{58298E59-F03C-BDA0-1E20-9907F0B4C4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4"/>
          <a:stretch>
            <a:fillRect/>
          </a:stretch>
        </p:blipFill>
        <p:spPr bwMode="auto">
          <a:xfrm>
            <a:off x="4352864" y="4431609"/>
            <a:ext cx="4145093" cy="229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9: Flagellar stain of a Salmonella Typhi. Like E. coli, Salmonella are... |  Download Scientific Diagram">
            <a:extLst>
              <a:ext uri="{FF2B5EF4-FFF2-40B4-BE49-F238E27FC236}">
                <a16:creationId xmlns:a16="http://schemas.microsoft.com/office/drawing/2014/main" id="{C55F9EB5-22BF-8D48-7DFD-77E467CB9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663" y="1854806"/>
            <a:ext cx="2471238" cy="213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>
            <a:extLst>
              <a:ext uri="{FF2B5EF4-FFF2-40B4-BE49-F238E27FC236}">
                <a16:creationId xmlns:a16="http://schemas.microsoft.com/office/drawing/2014/main" id="{167404E1-8811-7844-76E9-3EB0DF0BF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610508"/>
            <a:ext cx="513313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Used to visualize specific structures: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capsule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spores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flagella</a:t>
            </a:r>
          </a:p>
          <a:p>
            <a:pPr marL="285750" lvl="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2537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8965"/>
            <a:ext cx="8229600" cy="532158"/>
          </a:xfrm>
        </p:spPr>
        <p:txBody>
          <a:bodyPr>
            <a:noAutofit/>
          </a:bodyPr>
          <a:lstStyle/>
          <a:p>
            <a:r>
              <a:rPr lang="en-US" sz="3200" b="1" dirty="0"/>
              <a:t>Bacterial culture</a:t>
            </a:r>
            <a:endParaRPr lang="en-US" sz="32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FE55219-66A3-1CAA-D9BE-18FAB88B19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28077" y="836712"/>
            <a:ext cx="7971183" cy="5613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sz="2400" b="1" dirty="0"/>
              <a:t>Types of media:</a:t>
            </a:r>
          </a:p>
          <a:p>
            <a:r>
              <a:rPr lang="en-US" sz="2400" dirty="0"/>
              <a:t>solid (agar)</a:t>
            </a:r>
          </a:p>
          <a:p>
            <a:r>
              <a:rPr lang="en-US" sz="2400" dirty="0"/>
              <a:t>liquid (enrichment and increased detection sensitivity)</a:t>
            </a:r>
          </a:p>
          <a:p>
            <a:r>
              <a:rPr lang="en-US" sz="2400" dirty="0"/>
              <a:t>semi-solid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Basic steps:</a:t>
            </a:r>
          </a:p>
          <a:p>
            <a:r>
              <a:rPr lang="en-US" sz="2400" dirty="0"/>
              <a:t>inoculation</a:t>
            </a:r>
          </a:p>
          <a:p>
            <a:r>
              <a:rPr lang="en-US" sz="2400" dirty="0"/>
              <a:t>incubation</a:t>
            </a:r>
          </a:p>
          <a:p>
            <a:r>
              <a:rPr lang="en-US" sz="2400" dirty="0"/>
              <a:t>examination</a:t>
            </a:r>
          </a:p>
          <a:p>
            <a:r>
              <a:rPr lang="en-US" sz="2400" dirty="0"/>
              <a:t>identification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4099" name="Picture 3" descr="Bacteria colonies on blood agar">
            <a:extLst>
              <a:ext uri="{FF2B5EF4-FFF2-40B4-BE49-F238E27FC236}">
                <a16:creationId xmlns:a16="http://schemas.microsoft.com/office/drawing/2014/main" id="{35CFD8D3-6A35-722E-5E90-EAFFDF59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955" y="4451937"/>
            <a:ext cx="2223845" cy="222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Bacteria Colonies on Plate Count Agar">
            <a:extLst>
              <a:ext uri="{FF2B5EF4-FFF2-40B4-BE49-F238E27FC236}">
                <a16:creationId xmlns:a16="http://schemas.microsoft.com/office/drawing/2014/main" id="{8AD4A41A-A144-E887-011C-854B464448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t="17826" b="5073"/>
          <a:stretch>
            <a:fillRect/>
          </a:stretch>
        </p:blipFill>
        <p:spPr bwMode="auto">
          <a:xfrm>
            <a:off x="4413669" y="2990437"/>
            <a:ext cx="2212831" cy="244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22631E-F4F8-2336-1BEB-926E44EF7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446" y="2276060"/>
            <a:ext cx="2218625" cy="222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614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D80B7-A344-7480-6A2E-701B8E337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Biochemical identification of bacteria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371D3-6582-9807-81E9-4357475B2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Biochemical tests differentiate bacterial species based on their metabolic and enzymatic properties.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We examine: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sugar fermentation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enzyme presence (catalase, oxidase, urease)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gas or acid production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Significance:</a:t>
            </a:r>
            <a:r>
              <a:rPr lang="en-US" sz="2400" dirty="0"/>
              <a:t> enables precise identification after isolation of a pure culture.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530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F7EB408-7AE7-4B9D-11CC-CA482E2CE6A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37914"/>
            <a:ext cx="3529174" cy="26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A5EDF7-7777-CEBB-A51A-C850A4B41058}"/>
              </a:ext>
            </a:extLst>
          </p:cNvPr>
          <p:cNvSpPr txBox="1"/>
          <p:nvPr/>
        </p:nvSpPr>
        <p:spPr>
          <a:xfrm>
            <a:off x="5292080" y="2907334"/>
            <a:ext cx="37995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catalase test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1AD79C-CB17-A13C-6EC4-7776418DF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8430" y="451839"/>
            <a:ext cx="3208402" cy="24063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0039F9-AAAF-8501-723C-F1B70DE99FEE}"/>
              </a:ext>
            </a:extLst>
          </p:cNvPr>
          <p:cNvSpPr txBox="1"/>
          <p:nvPr/>
        </p:nvSpPr>
        <p:spPr>
          <a:xfrm>
            <a:off x="467544" y="291118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sugar fermentation tests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95EB3B-3F3B-6EF9-8A6D-1D82EE40A7F9}"/>
              </a:ext>
            </a:extLst>
          </p:cNvPr>
          <p:cNvSpPr txBox="1"/>
          <p:nvPr/>
        </p:nvSpPr>
        <p:spPr>
          <a:xfrm>
            <a:off x="6243702" y="5517232"/>
            <a:ext cx="29258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MacConkey agar</a:t>
            </a:r>
            <a:br>
              <a:rPr lang="en-US" dirty="0"/>
            </a:br>
            <a:r>
              <a:rPr lang="en-US" dirty="0"/>
              <a:t>→ differentiates bacteria according to lactose fermentation.</a:t>
            </a:r>
          </a:p>
        </p:txBody>
      </p:sp>
      <p:pic>
        <p:nvPicPr>
          <p:cNvPr id="1030" name="Picture 6" descr="MacConkey Agar- Composition, Principle, Uses, Preparation and Colony  Morphology">
            <a:extLst>
              <a:ext uri="{FF2B5EF4-FFF2-40B4-BE49-F238E27FC236}">
                <a16:creationId xmlns:a16="http://schemas.microsoft.com/office/drawing/2014/main" id="{4C5857DE-CEDC-C3E3-41DE-A1902E8EB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" y="3355467"/>
            <a:ext cx="6191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9216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3956F-53B2-3C17-93B3-9EC8B761D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Serological identification</a:t>
            </a:r>
            <a:br>
              <a:rPr lang="ru-RU" dirty="0">
                <a:latin typeface="Palatino Linotype" panose="02040502050505030304" pitchFamily="18" charset="0"/>
              </a:rPr>
            </a:b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F85BA-F80F-177E-0892-039216DE6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/>
              <a:t>Direct tests</a:t>
            </a:r>
            <a:endParaRPr lang="en-US" sz="2600" dirty="0"/>
          </a:p>
          <a:p>
            <a:r>
              <a:rPr lang="en-US" sz="2600" dirty="0"/>
              <a:t>identification of unknown microorganisms</a:t>
            </a:r>
          </a:p>
          <a:p>
            <a:r>
              <a:rPr lang="en-US" sz="2600" dirty="0"/>
              <a:t>detection of microbial antigens using specific antibodies</a:t>
            </a:r>
          </a:p>
          <a:p>
            <a:r>
              <a:rPr lang="en-US" sz="2600" dirty="0"/>
              <a:t>serotyping and </a:t>
            </a:r>
            <a:r>
              <a:rPr lang="en-US" sz="2600" dirty="0" err="1"/>
              <a:t>serogrouping</a:t>
            </a: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b="1" dirty="0"/>
              <a:t>Indirect tests</a:t>
            </a:r>
            <a:endParaRPr lang="en-US" sz="2600" dirty="0"/>
          </a:p>
          <a:p>
            <a:r>
              <a:rPr lang="en-US" sz="2600" dirty="0"/>
              <a:t>detection of antibodies (IgM, IgG)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b="1" dirty="0"/>
              <a:t>Methods:</a:t>
            </a:r>
          </a:p>
          <a:p>
            <a:r>
              <a:rPr lang="en-US" sz="2600" dirty="0"/>
              <a:t>ELISA</a:t>
            </a:r>
          </a:p>
          <a:p>
            <a:r>
              <a:rPr lang="en-US" sz="2600" dirty="0"/>
              <a:t>agglutination</a:t>
            </a:r>
          </a:p>
          <a:p>
            <a:r>
              <a:rPr lang="en-US" sz="2600" dirty="0"/>
              <a:t>immunofluorescence</a:t>
            </a:r>
          </a:p>
          <a:p>
            <a:endParaRPr lang="ru-RU" sz="2400" dirty="0"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10242" name="Picture 2" descr="What is ELISA: Assay and Applications | Molecular Devices">
            <a:extLst>
              <a:ext uri="{FF2B5EF4-FFF2-40B4-BE49-F238E27FC236}">
                <a16:creationId xmlns:a16="http://schemas.microsoft.com/office/drawing/2014/main" id="{ACA228AA-E7F4-E367-51AD-FA731C172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96190"/>
            <a:ext cx="4114800" cy="201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653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36DB3-A45A-D36F-0C23-8A7DFC335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Molecular diagnostics</a:t>
            </a:r>
            <a:br>
              <a:rPr lang="en-US" sz="3200" dirty="0"/>
            </a:br>
            <a:endParaRPr lang="en-US" sz="22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4F1F4-FA99-AB02-B300-87FFB0191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02227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Detects bacterial </a:t>
            </a:r>
            <a:r>
              <a:rPr lang="en-US" sz="2000" b="1" dirty="0"/>
              <a:t>DNA, RNA and proteins</a:t>
            </a:r>
          </a:p>
          <a:p>
            <a:pPr marL="0" indent="0">
              <a:buNone/>
            </a:pPr>
            <a:r>
              <a:rPr lang="en-US" sz="2400" b="1" dirty="0"/>
              <a:t>Advantages: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early diagnosis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high sensitivity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high specificity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Methods:</a:t>
            </a:r>
          </a:p>
          <a:p>
            <a:r>
              <a:rPr lang="en-US" sz="2400" dirty="0"/>
              <a:t>PCR</a:t>
            </a:r>
          </a:p>
          <a:p>
            <a:r>
              <a:rPr lang="en-US" sz="2400" dirty="0"/>
              <a:t>RT-PCR</a:t>
            </a:r>
          </a:p>
          <a:p>
            <a:r>
              <a:rPr lang="en-US" sz="2400" dirty="0"/>
              <a:t>DNA sequencing</a:t>
            </a:r>
          </a:p>
          <a:p>
            <a:pPr marL="0" indent="0">
              <a:buNone/>
            </a:pPr>
            <a:endParaRPr lang="en-US" sz="2200" dirty="0">
              <a:latin typeface="Palatino Linotype" panose="02040502050505030304" pitchFamily="18" charset="0"/>
            </a:endParaRPr>
          </a:p>
        </p:txBody>
      </p:sp>
      <p:pic>
        <p:nvPicPr>
          <p:cNvPr id="9218" name="Picture 2" descr="What is PCR Testing? | Norgen Biotek Corp.">
            <a:extLst>
              <a:ext uri="{FF2B5EF4-FFF2-40B4-BE49-F238E27FC236}">
                <a16:creationId xmlns:a16="http://schemas.microsoft.com/office/drawing/2014/main" id="{6F82B833-7916-261D-F04D-E7DFA4AC8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80" y="1700808"/>
            <a:ext cx="3210947" cy="213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CR test na koronavirus - precizno određivanje prisustva virusa - Beo-lab  laboratorije">
            <a:extLst>
              <a:ext uri="{FF2B5EF4-FFF2-40B4-BE49-F238E27FC236}">
                <a16:creationId xmlns:a16="http://schemas.microsoft.com/office/drawing/2014/main" id="{69589DD3-9225-6C28-9C11-3F8C5E569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76" y="4068887"/>
            <a:ext cx="4539488" cy="238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7455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248914-8F99-1AE7-7FD0-C8EAA4DB50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743"/>
          <a:stretch>
            <a:fillRect/>
          </a:stretch>
        </p:blipFill>
        <p:spPr>
          <a:xfrm>
            <a:off x="1302027" y="44726"/>
            <a:ext cx="5684193" cy="67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7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351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/>
              <a:t>Microbiome and the immune system</a:t>
            </a:r>
            <a:br>
              <a:rPr lang="en-US" sz="3200" dirty="0"/>
            </a:br>
            <a:endParaRPr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94108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stimulates development of lymphoid tissue</a:t>
            </a:r>
          </a:p>
          <a:p>
            <a:r>
              <a:rPr lang="en-US" sz="2400" dirty="0"/>
              <a:t>regulates inflammation</a:t>
            </a:r>
          </a:p>
          <a:p>
            <a:r>
              <a:rPr lang="en-US" sz="2400" dirty="0"/>
              <a:t>influences T-cell differentiation</a:t>
            </a:r>
          </a:p>
          <a:p>
            <a:r>
              <a:rPr lang="en-US" sz="2400" dirty="0"/>
              <a:t>balances Th1 / Th2 / Treg responses</a:t>
            </a:r>
          </a:p>
          <a:p>
            <a:endParaRPr sz="2400" dirty="0"/>
          </a:p>
        </p:txBody>
      </p:sp>
      <p:pic>
        <p:nvPicPr>
          <p:cNvPr id="3074" name="Picture 2" descr="The microbiome hypothesis: Lipkin's collaborative, part 1 – ME/CFS Research  Review">
            <a:extLst>
              <a:ext uri="{FF2B5EF4-FFF2-40B4-BE49-F238E27FC236}">
                <a16:creationId xmlns:a16="http://schemas.microsoft.com/office/drawing/2014/main" id="{1F9D9FEB-CF60-5061-7672-0F89EA059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07485"/>
            <a:ext cx="4258816" cy="210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icrobiome bacterial influencers of host immunity and response to  immunotherapy - ScienceDirect">
            <a:extLst>
              <a:ext uri="{FF2B5EF4-FFF2-40B4-BE49-F238E27FC236}">
                <a16:creationId xmlns:a16="http://schemas.microsoft.com/office/drawing/2014/main" id="{E8A98E0D-A75A-F7DF-1AF1-0E6211699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264" y="3167237"/>
            <a:ext cx="3583285" cy="358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79016-2FAB-B36C-0E86-D7E9255DB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2E21C00-124A-688A-CDC0-2535AE56868F}"/>
              </a:ext>
            </a:extLst>
          </p:cNvPr>
          <p:cNvSpPr/>
          <p:nvPr/>
        </p:nvSpPr>
        <p:spPr>
          <a:xfrm>
            <a:off x="755576" y="332656"/>
            <a:ext cx="7992888" cy="6192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Infectious disease is a dynamic interaction between pathogen and host.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Disease severity depends on </a:t>
            </a:r>
            <a:r>
              <a:rPr lang="en-US" sz="2400" b="1" dirty="0"/>
              <a:t>virulence factors</a:t>
            </a:r>
            <a:r>
              <a:rPr lang="en-US" sz="2400" dirty="0"/>
              <a:t>, not just bacterial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Adhesion → invasion → immune evasion → damage → transmission</a:t>
            </a:r>
            <a:r>
              <a:rPr lang="en-US" sz="2400" dirty="0"/>
              <a:t> defines pathogenesis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</a:t>
            </a:r>
            <a:r>
              <a:rPr lang="en-US" sz="2400" b="1" dirty="0"/>
              <a:t>host immune response</a:t>
            </a:r>
            <a:r>
              <a:rPr lang="en-US" sz="2400" dirty="0"/>
              <a:t> is often responsible for clinical symptoms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Early and accurate diagnostics</a:t>
            </a:r>
            <a:r>
              <a:rPr lang="en-US" sz="2400" dirty="0"/>
              <a:t> determines outcome and therapy success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Understanding mechanisms = foundation of rational antimicrobial treatment</a:t>
            </a:r>
          </a:p>
        </p:txBody>
      </p:sp>
    </p:spTree>
    <p:extLst>
      <p:ext uri="{BB962C8B-B14F-4D97-AF65-F5344CB8AC3E}">
        <p14:creationId xmlns:p14="http://schemas.microsoft.com/office/powerpoint/2010/main" val="191044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/>
              <a:t>Formation of the microbiome</a:t>
            </a:r>
            <a:endParaRPr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Factors:</a:t>
            </a:r>
          </a:p>
          <a:p>
            <a:r>
              <a:rPr lang="en-US" sz="2400" dirty="0"/>
              <a:t>mode of delivery</a:t>
            </a:r>
          </a:p>
          <a:p>
            <a:r>
              <a:rPr lang="en-US" sz="2400" dirty="0"/>
              <a:t>breastfeeding</a:t>
            </a:r>
          </a:p>
          <a:p>
            <a:r>
              <a:rPr lang="en-US" sz="2400" dirty="0"/>
              <a:t>antibiotics</a:t>
            </a:r>
          </a:p>
          <a:p>
            <a:r>
              <a:rPr lang="en-US" sz="2400" dirty="0"/>
              <a:t>diet</a:t>
            </a:r>
          </a:p>
          <a:p>
            <a:r>
              <a:rPr lang="en-US" sz="2400" dirty="0"/>
              <a:t>environment</a:t>
            </a:r>
          </a:p>
          <a:p>
            <a:endParaRPr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E0CDD35-D17F-A087-9342-1F745AE95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397" y="1010932"/>
            <a:ext cx="2916459" cy="164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58474-1037-6E60-12C7-65D51349F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2982206"/>
            <a:ext cx="5943032" cy="3724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6D50E9-00AA-0B19-4342-34EB7BDE71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-365" t="13825" r="50853" b="55754"/>
          <a:stretch>
            <a:fillRect/>
          </a:stretch>
        </p:blipFill>
        <p:spPr>
          <a:xfrm>
            <a:off x="1619672" y="1002978"/>
            <a:ext cx="6552728" cy="2160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EF9E3F-AA9B-55FD-85BC-5E3E9ECA0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932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How the newborn microbiome forms — vertical transfer from the mother</a:t>
            </a:r>
            <a:br>
              <a:rPr lang="en-US" sz="3100" dirty="0"/>
            </a:br>
            <a:endParaRPr lang="en-US" sz="3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3D83B0-165B-1A53-E762-3C68716BD5ED}"/>
              </a:ext>
            </a:extLst>
          </p:cNvPr>
          <p:cNvSpPr txBox="1"/>
          <p:nvPr/>
        </p:nvSpPr>
        <p:spPr>
          <a:xfrm>
            <a:off x="251520" y="2924668"/>
            <a:ext cx="4572000" cy="3993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Vaginal and fecal colonization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During passage through the birth canal, the baby acquires its first bacteria: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/>
              <a:t>Lactobacillus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/>
              <a:t>Bacteroides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/>
              <a:t>Bifidobacterium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/>
              <a:t>Streptococcus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 err="1"/>
              <a:t>Prevotella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This represents the </a:t>
            </a:r>
            <a:r>
              <a:rPr lang="en-US" b="1" dirty="0"/>
              <a:t>initial microbiome</a:t>
            </a:r>
            <a:endParaRPr lang="en-US" dirty="0"/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endParaRPr lang="en-US" sz="1800" kern="1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F5E680-38E2-EF9E-65CD-16518338A1E8}"/>
              </a:ext>
            </a:extLst>
          </p:cNvPr>
          <p:cNvSpPr txBox="1"/>
          <p:nvPr/>
        </p:nvSpPr>
        <p:spPr>
          <a:xfrm>
            <a:off x="4896036" y="2924668"/>
            <a:ext cx="4140460" cy="3650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Facultative anaerobes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At the beginning, the newborn intestine contains oxygen → therefore the first bacteria that can grow both in the presence and absence of oxygen inhabit the intestines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/>
              <a:t>Enterobacteriaceae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They consume oxygen and create </a:t>
            </a:r>
            <a:r>
              <a:rPr lang="en-US" b="1" dirty="0"/>
              <a:t>anaerobic conditions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166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A0FF-FB43-720E-909C-B61A79E37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4E09B52-458D-E17C-B9C3-6C0A6F3324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49146" t="13824" r="1341" b="49983"/>
          <a:stretch>
            <a:fillRect/>
          </a:stretch>
        </p:blipFill>
        <p:spPr>
          <a:xfrm>
            <a:off x="1187624" y="807131"/>
            <a:ext cx="6552728" cy="25700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78937E-A09C-68C2-4BA9-5D37D4AC2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72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How the newborn microbiome forms — vertical transfer from the mother</a:t>
            </a:r>
            <a:br>
              <a:rPr lang="en-US" sz="3100" dirty="0"/>
            </a:br>
            <a:endParaRPr lang="en-US" sz="3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1ED81D-6D78-FB27-A342-8BD58A4EB195}"/>
              </a:ext>
            </a:extLst>
          </p:cNvPr>
          <p:cNvSpPr txBox="1"/>
          <p:nvPr/>
        </p:nvSpPr>
        <p:spPr>
          <a:xfrm>
            <a:off x="241176" y="3284984"/>
            <a:ext cx="4572000" cy="3162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Anaerobic environment</a:t>
            </a:r>
          </a:p>
          <a:p>
            <a:endParaRPr lang="en-US" dirty="0"/>
          </a:p>
          <a:p>
            <a:r>
              <a:rPr lang="en-US" dirty="0"/>
              <a:t>When oxygen disappears → strict anaerobes begin to dominate: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i="1" dirty="0"/>
              <a:t>Bifidobacterium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i="1" dirty="0"/>
              <a:t>Clostridium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i="1" dirty="0"/>
              <a:t>Bacteroides</a:t>
            </a:r>
            <a:endParaRPr lang="sr-Cyrl-RS" i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sr-Cyrl-RS" i="1" dirty="0"/>
          </a:p>
          <a:p>
            <a:r>
              <a:rPr lang="en-US" dirty="0"/>
              <a:t>This indicates </a:t>
            </a:r>
            <a:r>
              <a:rPr lang="en-US" b="1" dirty="0"/>
              <a:t>microbiome maturation</a:t>
            </a:r>
            <a:r>
              <a:rPr lang="en-US" dirty="0"/>
              <a:t>.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endParaRPr lang="en-US" sz="1800" kern="1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A7D8A-E2D1-88A8-0BCF-BC0C64009376}"/>
              </a:ext>
            </a:extLst>
          </p:cNvPr>
          <p:cNvSpPr txBox="1"/>
          <p:nvPr/>
        </p:nvSpPr>
        <p:spPr>
          <a:xfrm>
            <a:off x="5003540" y="3406581"/>
            <a:ext cx="41404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Adult-like composition</a:t>
            </a:r>
          </a:p>
          <a:p>
            <a:endParaRPr lang="en-US" b="1" dirty="0"/>
          </a:p>
          <a:p>
            <a:r>
              <a:rPr lang="en-US" dirty="0"/>
              <a:t>Later, the microbiome becomes more stable and resembles the adult microbiome: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Firmicutes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Bacteroidetes</a:t>
            </a:r>
          </a:p>
          <a:p>
            <a:r>
              <a:rPr lang="en-US" dirty="0"/>
              <a:t>During this period: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bacterial diversity increases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inter-individual differences become larger</a:t>
            </a:r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3160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</TotalTime>
  <Words>2367</Words>
  <Application>Microsoft Office PowerPoint</Application>
  <PresentationFormat>On-screen Show (4:3)</PresentationFormat>
  <Paragraphs>612</Paragraphs>
  <Slides>60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6" baseType="lpstr">
      <vt:lpstr>Arial</vt:lpstr>
      <vt:lpstr>Calibri</vt:lpstr>
      <vt:lpstr>Palatino Linotype</vt:lpstr>
      <vt:lpstr>Roboto</vt:lpstr>
      <vt:lpstr>Wingdings</vt:lpstr>
      <vt:lpstr>Office Theme</vt:lpstr>
      <vt:lpstr>TEACHING UNIT 02</vt:lpstr>
      <vt:lpstr>What is the microbiome</vt:lpstr>
      <vt:lpstr>Main microbiome sites</vt:lpstr>
      <vt:lpstr>Functions of the microbiome</vt:lpstr>
      <vt:lpstr>Normal microbiota</vt:lpstr>
      <vt:lpstr>Microbiome and the immune system </vt:lpstr>
      <vt:lpstr>Formation of the microbiome</vt:lpstr>
      <vt:lpstr>How the newborn microbiome forms — vertical transfer from the mother </vt:lpstr>
      <vt:lpstr>How the newborn microbiome forms — vertical transfer from the mother </vt:lpstr>
      <vt:lpstr>Influence of breastfeeding on the newborn microbiome</vt:lpstr>
      <vt:lpstr>Breast milk microbiota as a regulator of mucosal barrier and immunity</vt:lpstr>
      <vt:lpstr>Dysbiosis</vt:lpstr>
      <vt:lpstr>Negative Effects of the Microbiome (Dysbiosis) </vt:lpstr>
      <vt:lpstr>Pathogenesis of Infectious Diseases  How infections establish and spread, how they damage tissues, how they are transmitted to new hosts, and how they are diagnosed.</vt:lpstr>
      <vt:lpstr>PowerPoint Presentation</vt:lpstr>
      <vt:lpstr>PowerPoint Presentation</vt:lpstr>
      <vt:lpstr>Opportunistic infections </vt:lpstr>
      <vt:lpstr>PowerPoint Presentation</vt:lpstr>
      <vt:lpstr>Nosocomial infections  </vt:lpstr>
      <vt:lpstr>Difference between opportunistic and nosocomial infections</vt:lpstr>
      <vt:lpstr>Types of Microbial  Interactions</vt:lpstr>
      <vt:lpstr>PowerPoint Presentation</vt:lpstr>
      <vt:lpstr>Pathogenesis of infectious diseases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Transmission of infection  </vt:lpstr>
      <vt:lpstr>Virulence factors</vt:lpstr>
      <vt:lpstr>Adhesive factors include  </vt:lpstr>
      <vt:lpstr>Invasive bacterial factors : </vt:lpstr>
      <vt:lpstr>Extracellular Enzymes — Invasion Factors</vt:lpstr>
      <vt:lpstr>Toxins</vt:lpstr>
      <vt:lpstr>PowerPoint Presentation</vt:lpstr>
      <vt:lpstr>AB toxins</vt:lpstr>
      <vt:lpstr>PowerPoint Presentation</vt:lpstr>
      <vt:lpstr>Membrane-acting exotoxins  </vt:lpstr>
      <vt:lpstr>Superantigens</vt:lpstr>
      <vt:lpstr>Endotoxin (lipopolysaccharide, LPS) </vt:lpstr>
      <vt:lpstr>  </vt:lpstr>
      <vt:lpstr>PowerPoint Presentation</vt:lpstr>
      <vt:lpstr>PowerPoint Presentation</vt:lpstr>
      <vt:lpstr>Diagnostics of bacterial infections</vt:lpstr>
      <vt:lpstr>PowerPoint Presentation</vt:lpstr>
      <vt:lpstr>Sample collection</vt:lpstr>
      <vt:lpstr>Sample storage temperature  </vt:lpstr>
      <vt:lpstr>PowerPoint Presentation</vt:lpstr>
      <vt:lpstr>Simple staining</vt:lpstr>
      <vt:lpstr>Differential staining</vt:lpstr>
      <vt:lpstr>Special staining</vt:lpstr>
      <vt:lpstr>Bacterial culture</vt:lpstr>
      <vt:lpstr>Biochemical identification of bacteria</vt:lpstr>
      <vt:lpstr>PowerPoint Presentation</vt:lpstr>
      <vt:lpstr>Serological identification </vt:lpstr>
      <vt:lpstr>Molecular diagnostics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НАСТАВНА ЈЕДИНИЦА 2  (ДРУГА НЕДЕЉА)</dc:title>
  <dc:creator>user</dc:creator>
  <cp:lastModifiedBy>Sladjana Pavlovic</cp:lastModifiedBy>
  <cp:revision>133</cp:revision>
  <dcterms:created xsi:type="dcterms:W3CDTF">2016-01-23T11:24:10Z</dcterms:created>
  <dcterms:modified xsi:type="dcterms:W3CDTF">2026-03-10T19:25:09Z</dcterms:modified>
</cp:coreProperties>
</file>